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324" r:id="rId3"/>
    <p:sldId id="305" r:id="rId4"/>
    <p:sldId id="260" r:id="rId5"/>
    <p:sldId id="301" r:id="rId6"/>
    <p:sldId id="302" r:id="rId7"/>
    <p:sldId id="312" r:id="rId8"/>
    <p:sldId id="258" r:id="rId9"/>
    <p:sldId id="273" r:id="rId10"/>
    <p:sldId id="275" r:id="rId11"/>
    <p:sldId id="318" r:id="rId12"/>
    <p:sldId id="321" r:id="rId13"/>
    <p:sldId id="259" r:id="rId14"/>
    <p:sldId id="277" r:id="rId15"/>
    <p:sldId id="276" r:id="rId16"/>
    <p:sldId id="278" r:id="rId17"/>
    <p:sldId id="313" r:id="rId18"/>
    <p:sldId id="316" r:id="rId19"/>
    <p:sldId id="317" r:id="rId20"/>
    <p:sldId id="325" r:id="rId21"/>
    <p:sldId id="323" r:id="rId22"/>
    <p:sldId id="306" r:id="rId23"/>
    <p:sldId id="322" r:id="rId24"/>
    <p:sldId id="261" r:id="rId25"/>
    <p:sldId id="319" r:id="rId26"/>
    <p:sldId id="309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108" autoAdjust="0"/>
  </p:normalViewPr>
  <p:slideViewPr>
    <p:cSldViewPr snapToGrid="0" snapToObjects="1">
      <p:cViewPr>
        <p:scale>
          <a:sx n="87" d="100"/>
          <a:sy n="87" d="100"/>
        </p:scale>
        <p:origin x="720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227E-570C-B546-A18E-7224E705BDFF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DD804-9B2E-1545-AC66-944D60A7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PT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PT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  <a:p>
            <a:pPr lvl="1" eaLnBrk="1" latinLnBrk="0" hangingPunct="1"/>
            <a:r>
              <a:rPr kumimoji="0" lang="pt-PT" smtClean="0"/>
              <a:t>Second level</a:t>
            </a:r>
          </a:p>
          <a:p>
            <a:pPr lvl="2" eaLnBrk="1" latinLnBrk="0" hangingPunct="1"/>
            <a:r>
              <a:rPr kumimoji="0" lang="pt-PT" smtClean="0"/>
              <a:t>Third level</a:t>
            </a:r>
          </a:p>
          <a:p>
            <a:pPr lvl="3" eaLnBrk="1" latinLnBrk="0" hangingPunct="1"/>
            <a:r>
              <a:rPr kumimoji="0" lang="pt-PT" smtClean="0"/>
              <a:t>Fourth level</a:t>
            </a:r>
          </a:p>
          <a:p>
            <a:pPr lvl="4" eaLnBrk="1" latinLnBrk="0" hangingPunct="1"/>
            <a:r>
              <a:rPr kumimoji="0"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tholt.github.io/srst2/" TargetMode="External"/><Relationship Id="rId3" Type="http://schemas.openxmlformats.org/officeDocument/2006/relationships/hyperlink" Target="http://prodigal.ornl.gov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protein/44688669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01030"/>
            <a:ext cx="9258300" cy="1673352"/>
          </a:xfrm>
        </p:spPr>
        <p:txBody>
          <a:bodyPr>
            <a:normAutofit fontScale="90000"/>
          </a:bodyPr>
          <a:lstStyle/>
          <a:p>
            <a:r>
              <a:rPr lang="en-US" sz="4400" b="0" dirty="0"/>
              <a:t> </a:t>
            </a:r>
            <a:r>
              <a:rPr lang="en-US" sz="4400" dirty="0"/>
              <a:t>MLST</a:t>
            </a:r>
            <a:r>
              <a:rPr lang="en-US" sz="4400" b="0" dirty="0"/>
              <a:t> and its evolution </a:t>
            </a:r>
            <a:r>
              <a:rPr lang="en-US" sz="4400" b="0" dirty="0" smtClean="0"/>
              <a:t/>
            </a:r>
            <a:br>
              <a:rPr lang="en-US" sz="4400" b="0" dirty="0" smtClean="0"/>
            </a:br>
            <a:r>
              <a:rPr lang="en-US" sz="4400" b="0" dirty="0"/>
              <a:t>	</a:t>
            </a:r>
            <a:r>
              <a:rPr lang="en-US" sz="4400" b="0" dirty="0" smtClean="0"/>
              <a:t>		to </a:t>
            </a:r>
            <a:r>
              <a:rPr lang="en-US" sz="4400" dirty="0" err="1" smtClean="0"/>
              <a:t>cgMLST</a:t>
            </a:r>
            <a:r>
              <a:rPr lang="en-US" sz="4400" dirty="0" smtClean="0"/>
              <a:t>/</a:t>
            </a:r>
            <a:r>
              <a:rPr lang="en-US" sz="4400" dirty="0" err="1" smtClean="0"/>
              <a:t>wgMLST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309" y="5168900"/>
            <a:ext cx="8077200" cy="1930569"/>
          </a:xfrm>
        </p:spPr>
        <p:txBody>
          <a:bodyPr/>
          <a:lstStyle/>
          <a:p>
            <a:r>
              <a:rPr lang="en-US" dirty="0" smtClean="0"/>
              <a:t>João André Carriço, </a:t>
            </a:r>
          </a:p>
          <a:p>
            <a:r>
              <a:rPr lang="en-US" dirty="0" smtClean="0"/>
              <a:t>Microbiology Institute </a:t>
            </a:r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 err="1" smtClean="0"/>
              <a:t>Instituto</a:t>
            </a:r>
            <a:r>
              <a:rPr lang="en-US" dirty="0" smtClean="0"/>
              <a:t> </a:t>
            </a:r>
            <a:r>
              <a:rPr lang="en-US" dirty="0"/>
              <a:t>de Medicina Molecular, </a:t>
            </a:r>
          </a:p>
          <a:p>
            <a:r>
              <a:rPr lang="en-US" dirty="0" smtClean="0"/>
              <a:t>Faculty of Medicine, University of Lisbon</a:t>
            </a:r>
          </a:p>
          <a:p>
            <a:r>
              <a:rPr lang="en-US" dirty="0" err="1" smtClean="0"/>
              <a:t>jcarrico@fm.ul.pt</a:t>
            </a:r>
            <a:r>
              <a:rPr lang="en-US" dirty="0" smtClean="0"/>
              <a:t>	twitter: @</a:t>
            </a:r>
            <a:r>
              <a:rPr lang="en-US" dirty="0" err="1" smtClean="0"/>
              <a:t>jacarrico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13075" y="60325"/>
            <a:ext cx="6038850" cy="1230313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7636" y="3873500"/>
            <a:ext cx="5790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“Working </a:t>
            </a:r>
            <a:r>
              <a:rPr lang="en-US" b="1" dirty="0"/>
              <a:t>with bacterial communities and </a:t>
            </a:r>
            <a:r>
              <a:rPr lang="en-US" b="1" dirty="0" smtClean="0"/>
              <a:t>populations”</a:t>
            </a:r>
            <a:endParaRPr lang="en-US" b="1" dirty="0"/>
          </a:p>
          <a:p>
            <a:pPr fontAlgn="base"/>
            <a:r>
              <a:rPr lang="en-US" b="1" dirty="0"/>
              <a:t>Doctoral </a:t>
            </a:r>
            <a:r>
              <a:rPr lang="en-US" b="1" dirty="0" err="1"/>
              <a:t>Programme</a:t>
            </a:r>
            <a:r>
              <a:rPr lang="en-US" b="1" dirty="0"/>
              <a:t> in Microbiology and Biotechnology</a:t>
            </a:r>
          </a:p>
          <a:p>
            <a:r>
              <a:rPr lang="en-US" altLang="en-US" dirty="0" smtClean="0">
                <a:solidFill>
                  <a:srgbClr val="FFFF00"/>
                </a:solidFill>
                <a:ea typeface="ＭＳ Ｐゴシック" charset="-128"/>
              </a:rPr>
              <a:t>U </a:t>
            </a:r>
            <a:r>
              <a:rPr lang="en-US" altLang="en-US" dirty="0">
                <a:solidFill>
                  <a:srgbClr val="FFFF00"/>
                </a:solidFill>
                <a:ea typeface="ＭＳ Ｐゴシック" charset="-128"/>
              </a:rPr>
              <a:t>Helsinki, 20 May </a:t>
            </a:r>
            <a:r>
              <a:rPr lang="en-US" altLang="en-US" dirty="0" smtClean="0">
                <a:solidFill>
                  <a:srgbClr val="FFFF00"/>
                </a:solidFill>
                <a:ea typeface="ＭＳ Ｐゴシック" charset="-128"/>
              </a:rPr>
              <a:t>2016</a:t>
            </a:r>
            <a:endParaRPr lang="en-US" altLang="en-US" dirty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13075" y="80963"/>
            <a:ext cx="6038850" cy="123031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106363"/>
            <a:ext cx="1525587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iMMLisboa_logo_assinatu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b="2"/>
          <a:stretch>
            <a:fillRect/>
          </a:stretch>
        </p:blipFill>
        <p:spPr bwMode="auto">
          <a:xfrm>
            <a:off x="4835525" y="106363"/>
            <a:ext cx="209391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logo_horizontal_1_POSITIV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98438"/>
            <a:ext cx="22098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7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eft-Right Arrow 38"/>
          <p:cNvSpPr/>
          <p:nvPr/>
        </p:nvSpPr>
        <p:spPr>
          <a:xfrm rot="5400000">
            <a:off x="3321050" y="3835400"/>
            <a:ext cx="1625600" cy="558800"/>
          </a:xfrm>
          <a:prstGeom prst="leftRightArrow">
            <a:avLst>
              <a:gd name="adj1" fmla="val 50000"/>
              <a:gd name="adj2" fmla="val 258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Loci in </a:t>
            </a:r>
            <a:r>
              <a:rPr lang="en-US" dirty="0" err="1" smtClean="0"/>
              <a:t>wgMLST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40050" y="17018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304800" y="1816100"/>
            <a:ext cx="1270000" cy="952500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.GBK</a:t>
            </a:r>
          </a:p>
          <a:p>
            <a:pPr algn="ctr"/>
            <a:r>
              <a:rPr lang="en-US" sz="2500" dirty="0" smtClean="0"/>
              <a:t>file </a:t>
            </a:r>
            <a:endParaRPr lang="en-US" sz="2500" dirty="0"/>
          </a:p>
        </p:txBody>
      </p:sp>
      <p:sp>
        <p:nvSpPr>
          <p:cNvPr id="22" name="Right Arrow 21"/>
          <p:cNvSpPr/>
          <p:nvPr/>
        </p:nvSpPr>
        <p:spPr>
          <a:xfrm>
            <a:off x="1905000" y="2095500"/>
            <a:ext cx="8128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92450" y="18542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44850" y="20066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397250" y="21590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549650" y="23114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702050" y="24638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854450" y="26162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940050" y="50673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0" name="Folded Corner 29"/>
          <p:cNvSpPr/>
          <p:nvPr/>
        </p:nvSpPr>
        <p:spPr>
          <a:xfrm>
            <a:off x="304800" y="5181600"/>
            <a:ext cx="1270000" cy="952500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.GBK</a:t>
            </a:r>
          </a:p>
          <a:p>
            <a:pPr algn="ctr"/>
            <a:r>
              <a:rPr lang="en-US" sz="2500" dirty="0" smtClean="0"/>
              <a:t>file </a:t>
            </a:r>
            <a:endParaRPr lang="en-US" sz="2500" dirty="0"/>
          </a:p>
        </p:txBody>
      </p:sp>
      <p:sp>
        <p:nvSpPr>
          <p:cNvPr id="31" name="Right Arrow 30"/>
          <p:cNvSpPr/>
          <p:nvPr/>
        </p:nvSpPr>
        <p:spPr>
          <a:xfrm>
            <a:off x="1905000" y="5461000"/>
            <a:ext cx="8128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92450" y="52197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244850" y="53721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97250" y="55245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49650" y="56769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702050" y="58293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54450" y="59817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565400" y="3611244"/>
            <a:ext cx="3006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/>
                <a:cs typeface="Arial Black"/>
              </a:rPr>
              <a:t>BLAST</a:t>
            </a:r>
            <a:endParaRPr lang="en-US" sz="6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927524" y="33020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927524" y="39116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5753100" y="3911600"/>
            <a:ext cx="8128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984750" y="4604434"/>
            <a:ext cx="40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genome: CDS common to all</a:t>
            </a:r>
          </a:p>
          <a:p>
            <a:r>
              <a:rPr lang="en-US" dirty="0" smtClean="0"/>
              <a:t>Accessory genome: CDS present in some 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079924" y="34544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79924" y="40640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32324" y="36068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32324" y="42164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9950" y="1492934"/>
            <a:ext cx="4534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Starting with completely assembled genomes</a:t>
            </a:r>
          </a:p>
          <a:p>
            <a:r>
              <a:rPr lang="en-US" dirty="0" smtClean="0"/>
              <a:t>and annotated draft genomes  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28817" y="6498900"/>
            <a:ext cx="6038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Prodigal</a:t>
            </a:r>
            <a:r>
              <a:rPr lang="en-US" sz="1400" dirty="0"/>
              <a:t> </a:t>
            </a:r>
            <a:r>
              <a:rPr lang="en-US" sz="1400" dirty="0" smtClean="0"/>
              <a:t>(Prokaryotic </a:t>
            </a:r>
            <a:r>
              <a:rPr lang="en-US" sz="1400" dirty="0"/>
              <a:t>Dynamic Programming </a:t>
            </a:r>
            <a:r>
              <a:rPr lang="en-US" sz="1400" dirty="0" smtClean="0"/>
              <a:t>Gene finding Algorithm):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182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Draft Genomes</a:t>
            </a:r>
            <a:endParaRPr lang="en-US" dirty="0"/>
          </a:p>
        </p:txBody>
      </p:sp>
      <p:pic>
        <p:nvPicPr>
          <p:cNvPr id="5" name="Picture 4" descr="fastq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0" y="1527984"/>
            <a:ext cx="2173767" cy="1491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900" y="3019952"/>
            <a:ext cx="528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Sequence QA/QC</a:t>
            </a:r>
          </a:p>
          <a:p>
            <a:r>
              <a:rPr lang="en-US" sz="2000" dirty="0" err="1" smtClean="0"/>
              <a:t>FastQC</a:t>
            </a:r>
            <a:endParaRPr lang="en-US" sz="2000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www.bioinformatics.babraham.ac.uk</a:t>
            </a:r>
            <a:r>
              <a:rPr lang="en-US" sz="1400" dirty="0"/>
              <a:t>/projects/</a:t>
            </a:r>
            <a:r>
              <a:rPr lang="en-US" sz="1400" dirty="0" err="1"/>
              <a:t>fastqc</a:t>
            </a:r>
            <a:r>
              <a:rPr lang="en-US" sz="1400" dirty="0"/>
              <a:t>/</a:t>
            </a:r>
          </a:p>
        </p:txBody>
      </p:sp>
      <p:pic>
        <p:nvPicPr>
          <p:cNvPr id="8" name="Picture 7" descr="969910_595708987128337_1147129593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0" y="4353231"/>
            <a:ext cx="719666" cy="719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9656" y="4176346"/>
            <a:ext cx="398780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Assembly</a:t>
            </a:r>
          </a:p>
          <a:p>
            <a:r>
              <a:rPr lang="en-US" sz="2000" b="1" dirty="0" err="1" smtClean="0"/>
              <a:t>SPAdes</a:t>
            </a:r>
            <a:endParaRPr lang="en-US" sz="20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bioinf.spbau.ru</a:t>
            </a:r>
            <a:r>
              <a:rPr lang="en-US" sz="1400" dirty="0"/>
              <a:t>/</a:t>
            </a:r>
            <a:r>
              <a:rPr lang="en-US" sz="1400" dirty="0" smtClean="0"/>
              <a:t>spades</a:t>
            </a:r>
          </a:p>
          <a:p>
            <a:endParaRPr lang="en-US" sz="2000" dirty="0"/>
          </a:p>
          <a:p>
            <a:r>
              <a:rPr lang="en-US" sz="2000" b="1" dirty="0" smtClean="0"/>
              <a:t>Velvet 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www.ebi.ac.uk</a:t>
            </a:r>
            <a:r>
              <a:rPr lang="en-US" sz="1400" dirty="0"/>
              <a:t>/~</a:t>
            </a:r>
            <a:r>
              <a:rPr lang="en-US" sz="1400" dirty="0" err="1"/>
              <a:t>zerbino</a:t>
            </a:r>
            <a:r>
              <a:rPr lang="en-US" sz="1400" dirty="0"/>
              <a:t>/velvet/</a:t>
            </a:r>
          </a:p>
        </p:txBody>
      </p:sp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5444292"/>
            <a:ext cx="721789" cy="48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84757" y="5204133"/>
            <a:ext cx="3987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Prokaryotic gene prediction</a:t>
            </a:r>
          </a:p>
          <a:p>
            <a:r>
              <a:rPr lang="en-US" sz="2000" b="1" dirty="0" smtClean="0"/>
              <a:t>Prodigal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prodigal.ornl.gov</a:t>
            </a:r>
            <a:r>
              <a:rPr lang="en-US" sz="2000" dirty="0" smtClean="0"/>
              <a:t>/</a:t>
            </a:r>
          </a:p>
          <a:p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601634" y="1838846"/>
            <a:ext cx="323426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Annotation:</a:t>
            </a:r>
          </a:p>
          <a:p>
            <a:r>
              <a:rPr lang="en-US" sz="2000" b="1" dirty="0" err="1" smtClean="0"/>
              <a:t>Prokka</a:t>
            </a:r>
            <a:endParaRPr lang="en-US" sz="2000" b="1" dirty="0" smtClean="0"/>
          </a:p>
          <a:p>
            <a:r>
              <a:rPr lang="en-US" sz="1600" dirty="0"/>
              <a:t>http://</a:t>
            </a:r>
            <a:r>
              <a:rPr lang="en-US" sz="1600" dirty="0" err="1"/>
              <a:t>www.vicbioinformatics.com</a:t>
            </a:r>
            <a:r>
              <a:rPr lang="en-US" sz="1600" dirty="0"/>
              <a:t>/</a:t>
            </a:r>
            <a:r>
              <a:rPr lang="en-US" sz="1600" dirty="0" err="1"/>
              <a:t>software.prokka.shtml</a:t>
            </a:r>
            <a:endParaRPr lang="en-US" sz="1600" dirty="0"/>
          </a:p>
        </p:txBody>
      </p:sp>
      <p:pic>
        <p:nvPicPr>
          <p:cNvPr id="14" name="Picture 13" descr="prokka.bi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0" y="1626044"/>
            <a:ext cx="1222372" cy="10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wgMLST</a:t>
            </a:r>
            <a:r>
              <a:rPr lang="en-US" dirty="0" smtClean="0"/>
              <a:t> schema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Algorithm to remove possible duplicated loci and determine </a:t>
            </a:r>
            <a:r>
              <a:rPr lang="en-US" dirty="0" smtClean="0"/>
              <a:t>pan genome (CDS) </a:t>
            </a:r>
            <a:r>
              <a:rPr lang="en-US" dirty="0"/>
              <a:t>:</a:t>
            </a:r>
            <a:endParaRPr lang="en-US" sz="4400" dirty="0"/>
          </a:p>
          <a:p>
            <a:pPr lvl="1"/>
            <a:r>
              <a:rPr lang="en-US" dirty="0"/>
              <a:t>Merge all .</a:t>
            </a:r>
            <a:r>
              <a:rPr lang="en-US" dirty="0" err="1"/>
              <a:t>ffn</a:t>
            </a:r>
            <a:r>
              <a:rPr lang="en-US" dirty="0"/>
              <a:t> files from complete genomes. For each genome the </a:t>
            </a:r>
            <a:r>
              <a:rPr lang="en-US" dirty="0" err="1"/>
              <a:t>ffn</a:t>
            </a:r>
            <a:r>
              <a:rPr lang="en-US" dirty="0"/>
              <a:t> files are assumed to contain all possible loci (Coding sequences).</a:t>
            </a:r>
            <a:endParaRPr lang="en-US" sz="4000" dirty="0"/>
          </a:p>
          <a:p>
            <a:pPr lvl="2"/>
            <a:r>
              <a:rPr lang="en-US" dirty="0"/>
              <a:t>Remove loci with size smaller than 200bp</a:t>
            </a:r>
            <a:endParaRPr lang="en-US" sz="3600" dirty="0"/>
          </a:p>
          <a:p>
            <a:pPr lvl="2"/>
            <a:r>
              <a:rPr lang="en-US" dirty="0"/>
              <a:t>Remove all identical loci (100% identity and size) </a:t>
            </a:r>
            <a:r>
              <a:rPr lang="en-US" dirty="0" smtClean="0"/>
              <a:t>.	</a:t>
            </a:r>
            <a:endParaRPr lang="en-US" sz="3600" dirty="0"/>
          </a:p>
          <a:p>
            <a:pPr lvl="2"/>
            <a:r>
              <a:rPr lang="en-US" dirty="0"/>
              <a:t>Remove loci contained in larger loci (100% identity and different sizes) keeping the larger loci.</a:t>
            </a:r>
            <a:endParaRPr lang="en-US" sz="3600" dirty="0"/>
          </a:p>
          <a:p>
            <a:pPr lvl="1"/>
            <a:r>
              <a:rPr lang="en-US" dirty="0"/>
              <a:t>BLAST the file against himself.</a:t>
            </a:r>
            <a:endParaRPr lang="en-US" sz="4000" dirty="0"/>
          </a:p>
          <a:p>
            <a:pPr lvl="1"/>
            <a:r>
              <a:rPr lang="en-US" dirty="0"/>
              <a:t>Remove loci that have an alignment length larger than </a:t>
            </a:r>
            <a:r>
              <a:rPr lang="en-US" dirty="0" smtClean="0"/>
              <a:t>80</a:t>
            </a:r>
            <a:r>
              <a:rPr lang="en-US" dirty="0"/>
              <a:t>% of another loci (locus are considered the same)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8" y="2944300"/>
            <a:ext cx="8712200" cy="46256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this approach:</a:t>
            </a:r>
          </a:p>
          <a:p>
            <a:pPr lvl="1"/>
            <a:r>
              <a:rPr lang="en-US" sz="2400" dirty="0" smtClean="0"/>
              <a:t>BLAST settings and identity cut-offs : the order of the input files for the search will create different cluster of orthologous genes (COGS)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Be aware of </a:t>
            </a:r>
            <a:r>
              <a:rPr lang="en-US" sz="2400" dirty="0" err="1" smtClean="0"/>
              <a:t>paralogous</a:t>
            </a:r>
            <a:r>
              <a:rPr lang="en-US" sz="2400" dirty="0" smtClean="0"/>
              <a:t> </a:t>
            </a:r>
            <a:r>
              <a:rPr lang="en-US" sz="2400" dirty="0"/>
              <a:t>(multiple copy</a:t>
            </a:r>
            <a:r>
              <a:rPr lang="en-US" sz="2400" dirty="0" smtClean="0"/>
              <a:t>) genes</a:t>
            </a:r>
            <a:r>
              <a:rPr lang="en-US" sz="2400" dirty="0"/>
              <a:t>!</a:t>
            </a:r>
            <a:endParaRPr lang="en-US" sz="2400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Loci in </a:t>
            </a:r>
            <a:r>
              <a:rPr lang="en-US" dirty="0" err="1" smtClean="0"/>
              <a:t>wgMLST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48776" y="17759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48776" y="2753800"/>
            <a:ext cx="195246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01176" y="2283900"/>
            <a:ext cx="1124276" cy="381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Blast HSP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97438" y="4442900"/>
            <a:ext cx="195246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 s1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97438" y="4986900"/>
            <a:ext cx="195246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 s2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97438" y="5528800"/>
            <a:ext cx="195246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 s3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Curved Left Arrow 32"/>
          <p:cNvSpPr/>
          <p:nvPr/>
        </p:nvSpPr>
        <p:spPr>
          <a:xfrm>
            <a:off x="5724362" y="4533900"/>
            <a:ext cx="342900" cy="711200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56162" y="46392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35" name="Curved Left Arrow 34"/>
          <p:cNvSpPr/>
          <p:nvPr/>
        </p:nvSpPr>
        <p:spPr>
          <a:xfrm>
            <a:off x="5698962" y="5173200"/>
            <a:ext cx="342900" cy="711200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0762" y="52785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37" name="Curved Left Arrow 36"/>
          <p:cNvSpPr/>
          <p:nvPr/>
        </p:nvSpPr>
        <p:spPr>
          <a:xfrm flipH="1">
            <a:off x="3103880" y="4631300"/>
            <a:ext cx="493557" cy="1147200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2379981" y="5019166"/>
            <a:ext cx="61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4300" y="2245682"/>
            <a:ext cx="8712200" cy="30241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this approach:</a:t>
            </a:r>
          </a:p>
          <a:p>
            <a:pPr lvl="1"/>
            <a:r>
              <a:rPr lang="en-US" sz="2400" dirty="0" smtClean="0"/>
              <a:t>Different size CDS (size difference thresholds)</a:t>
            </a:r>
          </a:p>
          <a:p>
            <a:pPr lvl="1"/>
            <a:r>
              <a:rPr lang="en-US" sz="2400" dirty="0" smtClean="0"/>
              <a:t>Wrongly annotated CDS (merging of CDS, missing start and end codons)</a:t>
            </a:r>
          </a:p>
          <a:p>
            <a:pPr lvl="1"/>
            <a:r>
              <a:rPr lang="en-US" sz="2400" dirty="0" smtClean="0"/>
              <a:t>Should we trim the resulting CDS sequences ?</a:t>
            </a:r>
            <a:endParaRPr lang="en-US" sz="24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Loci in </a:t>
            </a:r>
            <a:r>
              <a:rPr lang="en-US" dirty="0" err="1" smtClean="0"/>
              <a:t>wgMLST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300" y="5171420"/>
            <a:ext cx="8496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Software typically used: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OrthoMCL</a:t>
            </a:r>
            <a:r>
              <a:rPr lang="en-US" dirty="0"/>
              <a:t> (http://orthomcl.org</a:t>
            </a:r>
            <a:r>
              <a:rPr lang="en-US" dirty="0" smtClean="0"/>
              <a:t>/) (Li L. Genome Research 2003)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CD</a:t>
            </a:r>
            <a:r>
              <a:rPr lang="en-US" dirty="0"/>
              <a:t>-HIT (http://cd-</a:t>
            </a:r>
            <a:r>
              <a:rPr lang="en-US" dirty="0" err="1"/>
              <a:t>hit.org</a:t>
            </a:r>
            <a:r>
              <a:rPr lang="en-US" dirty="0" smtClean="0"/>
              <a:t>.) (Fu L et al Bioinformatics 2012)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BIGsDB</a:t>
            </a:r>
            <a:r>
              <a:rPr lang="en-US" dirty="0"/>
              <a:t> (http://</a:t>
            </a:r>
            <a:r>
              <a:rPr lang="en-US" dirty="0" err="1"/>
              <a:t>pubmlst.org</a:t>
            </a:r>
            <a:r>
              <a:rPr lang="en-US" dirty="0"/>
              <a:t>/software/database/</a:t>
            </a:r>
            <a:r>
              <a:rPr lang="en-US" dirty="0" err="1"/>
              <a:t>bigsdb</a:t>
            </a:r>
            <a:r>
              <a:rPr lang="en-US" dirty="0"/>
              <a:t>/) </a:t>
            </a:r>
            <a:r>
              <a:rPr lang="en-US" dirty="0" smtClean="0"/>
              <a:t>(</a:t>
            </a:r>
            <a:r>
              <a:rPr lang="en-US" dirty="0" err="1" smtClean="0"/>
              <a:t>Jolley</a:t>
            </a:r>
            <a:r>
              <a:rPr lang="en-US" dirty="0" smtClean="0"/>
              <a:t> K and Maiden M. BMC Bioinformatics 2010)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648776" y="1775900"/>
            <a:ext cx="14351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48776" y="2753800"/>
            <a:ext cx="195246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01176" y="2283900"/>
            <a:ext cx="1124276" cy="381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Blast HSP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349" y="4546600"/>
            <a:ext cx="814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 a </a:t>
            </a:r>
            <a:r>
              <a:rPr lang="en-US" sz="2800" b="1" dirty="0" err="1" smtClean="0"/>
              <a:t>wgMLST</a:t>
            </a:r>
            <a:r>
              <a:rPr lang="en-US" sz="2800" b="1" dirty="0" smtClean="0"/>
              <a:t> Locus can be a CDS or a part of a CDS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162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err="1" smtClean="0"/>
              <a:t>wgMLST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870200"/>
            <a:ext cx="8229600" cy="2997200"/>
          </a:xfrm>
        </p:spPr>
        <p:txBody>
          <a:bodyPr/>
          <a:lstStyle/>
          <a:p>
            <a:r>
              <a:rPr lang="en-US" dirty="0" smtClean="0"/>
              <a:t>Having a set of locus defined and seeded with alleles, each allele can be attributed an allele identifier and a schema can be created</a:t>
            </a:r>
          </a:p>
          <a:p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NGS data to the schema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59291"/>
            <a:ext cx="8977488" cy="4625609"/>
          </a:xfrm>
        </p:spPr>
        <p:txBody>
          <a:bodyPr/>
          <a:lstStyle/>
          <a:p>
            <a:pPr marL="118872" indent="0">
              <a:buNone/>
            </a:pPr>
            <a:r>
              <a:rPr lang="en-US" dirty="0" smtClean="0"/>
              <a:t>(aka allele calling)</a:t>
            </a:r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Two possibilities:</a:t>
            </a:r>
          </a:p>
          <a:p>
            <a:pPr lvl="1"/>
            <a:r>
              <a:rPr lang="en-US" i="1" dirty="0" smtClean="0"/>
              <a:t>De novo</a:t>
            </a:r>
            <a:r>
              <a:rPr lang="en-US" dirty="0" smtClean="0"/>
              <a:t> assembly and </a:t>
            </a:r>
            <a:r>
              <a:rPr lang="en-US" dirty="0" err="1" smtClean="0"/>
              <a:t>BLASTing</a:t>
            </a:r>
            <a:r>
              <a:rPr lang="en-US" dirty="0" smtClean="0"/>
              <a:t> the </a:t>
            </a:r>
            <a:r>
              <a:rPr lang="en-US" dirty="0" err="1" smtClean="0"/>
              <a:t>contigs</a:t>
            </a:r>
            <a:r>
              <a:rPr lang="en-US" dirty="0" smtClean="0"/>
              <a:t> annotated for CDS*  against the schema and recovering the CDS allele (which can be a novel allele)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Use a mapping approach of reads to alleles </a:t>
            </a:r>
            <a:r>
              <a:rPr lang="en-US" sz="1400" dirty="0" smtClean="0"/>
              <a:t>(</a:t>
            </a:r>
            <a:r>
              <a:rPr lang="en-US" dirty="0" smtClean="0"/>
              <a:t> </a:t>
            </a:r>
            <a:r>
              <a:rPr lang="en-US" sz="1400" dirty="0" smtClean="0"/>
              <a:t>Inouye M. BMC </a:t>
            </a:r>
            <a:r>
              <a:rPr lang="en-US" sz="1400" dirty="0"/>
              <a:t>Bioinformatics 2012 - </a:t>
            </a:r>
            <a:r>
              <a:rPr lang="en-US" sz="1400" dirty="0">
                <a:hlinkClick r:id="rId2"/>
              </a:rPr>
              <a:t>http://katholt.github.io/srst2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)  </a:t>
            </a:r>
            <a:r>
              <a:rPr lang="en-US" sz="1400" dirty="0" smtClean="0"/>
              <a:t>or </a:t>
            </a:r>
            <a:r>
              <a:rPr lang="en-US" sz="1400" dirty="0" err="1" smtClean="0"/>
              <a:t>ReMatCh</a:t>
            </a:r>
            <a:r>
              <a:rPr lang="en-US" sz="1400" dirty="0" smtClean="0"/>
              <a:t> (how </a:t>
            </a:r>
            <a:r>
              <a:rPr lang="en-US" sz="1400" dirty="0" smtClean="0"/>
              <a:t>does it deal with </a:t>
            </a:r>
            <a:r>
              <a:rPr lang="en-US" sz="1400" dirty="0" smtClean="0"/>
              <a:t>large insertions </a:t>
            </a:r>
            <a:r>
              <a:rPr lang="en-US" sz="1400" dirty="0" smtClean="0"/>
              <a:t>deletions</a:t>
            </a:r>
            <a:r>
              <a:rPr lang="en-US" sz="1400" dirty="0" smtClean="0"/>
              <a:t>?)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897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*One alternative </a:t>
            </a:r>
            <a:r>
              <a:rPr lang="en-US" dirty="0"/>
              <a:t>prodigal (</a:t>
            </a:r>
            <a:r>
              <a:rPr lang="en-US" dirty="0">
                <a:hlinkClick r:id="rId3"/>
              </a:rPr>
              <a:t>http://prodigal.ornl.gov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 (Hyatt D et al BMC Bioinformatics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Gene-by-gene: Available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55058"/>
            <a:ext cx="8229600" cy="509974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Bacterial Isolate Genome Sequence Database </a:t>
            </a:r>
            <a:endParaRPr lang="en-US" sz="2400" b="1" dirty="0" smtClean="0"/>
          </a:p>
          <a:p>
            <a:pPr lvl="1"/>
            <a:r>
              <a:rPr lang="en-US" sz="1600" dirty="0" err="1" smtClean="0"/>
              <a:t>Jolley</a:t>
            </a:r>
            <a:r>
              <a:rPr lang="en-US" sz="1600" dirty="0" smtClean="0"/>
              <a:t> </a:t>
            </a:r>
            <a:r>
              <a:rPr lang="en-US" sz="1600" dirty="0"/>
              <a:t>&amp; Maiden 2010, BMC Bioinformatics 11:595 - http://</a:t>
            </a:r>
            <a:r>
              <a:rPr lang="en-US" sz="1600" dirty="0" err="1"/>
              <a:t>pubmlst.org</a:t>
            </a:r>
            <a:r>
              <a:rPr lang="en-US" sz="1600" dirty="0"/>
              <a:t>/software/database/</a:t>
            </a:r>
            <a:r>
              <a:rPr lang="en-US" sz="1600" dirty="0" err="1"/>
              <a:t>bigsdb</a:t>
            </a:r>
            <a:r>
              <a:rPr lang="en-US" sz="1600" dirty="0"/>
              <a:t>/</a:t>
            </a:r>
          </a:p>
          <a:p>
            <a:pPr lvl="1"/>
            <a:r>
              <a:rPr lang="en-US" sz="2000" dirty="0" smtClean="0"/>
              <a:t>PROs: Freely available, open-source, handles thousands of genomes, has several schemas implemented for </a:t>
            </a:r>
            <a:r>
              <a:rPr lang="en-US" sz="2000" dirty="0" err="1" smtClean="0"/>
              <a:t>MLSTfor</a:t>
            </a:r>
            <a:r>
              <a:rPr lang="en-US" sz="2000" dirty="0" smtClean="0"/>
              <a:t> several bacterial species, and some extended </a:t>
            </a:r>
            <a:r>
              <a:rPr lang="en-US" sz="2000" dirty="0"/>
              <a:t>MLST and core genome </a:t>
            </a:r>
            <a:r>
              <a:rPr lang="en-US" sz="2000" dirty="0" smtClean="0"/>
              <a:t>MLST (mainly </a:t>
            </a:r>
            <a:r>
              <a:rPr lang="en-US" sz="2000" i="1" dirty="0" smtClean="0"/>
              <a:t>Neisseria sp.</a:t>
            </a:r>
            <a:r>
              <a:rPr lang="en-US" sz="2000" dirty="0" smtClean="0"/>
              <a:t> but soon to be expanded)</a:t>
            </a:r>
          </a:p>
          <a:p>
            <a:pPr lvl="1"/>
            <a:r>
              <a:rPr lang="en-US" sz="2000" dirty="0" smtClean="0"/>
              <a:t>CONs: Requires Perl knowledge to install and maintain</a:t>
            </a:r>
          </a:p>
          <a:p>
            <a:pPr lvl="1"/>
            <a:endParaRPr lang="en-US" sz="1400" dirty="0" smtClean="0"/>
          </a:p>
          <a:p>
            <a:r>
              <a:rPr lang="en-US" sz="2400" dirty="0" smtClean="0"/>
              <a:t> </a:t>
            </a:r>
            <a:r>
              <a:rPr lang="en-US" sz="2400" b="1" dirty="0" err="1" smtClean="0"/>
              <a:t>Ridom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SeqSphere</a:t>
            </a:r>
            <a:r>
              <a:rPr lang="en-US" sz="2400" b="1" dirty="0" smtClean="0"/>
              <a:t>+ </a:t>
            </a:r>
          </a:p>
          <a:p>
            <a:pPr lvl="1"/>
            <a:r>
              <a:rPr lang="en-US" sz="2000" dirty="0" smtClean="0"/>
              <a:t>http://</a:t>
            </a:r>
            <a:r>
              <a:rPr lang="en-US" sz="2000" dirty="0" err="1" smtClean="0"/>
              <a:t>www.ridom.com</a:t>
            </a:r>
            <a:r>
              <a:rPr lang="en-US" sz="2000" dirty="0" smtClean="0"/>
              <a:t>/</a:t>
            </a:r>
            <a:r>
              <a:rPr lang="en-US" sz="2000" dirty="0" err="1" smtClean="0"/>
              <a:t>seqsphere</a:t>
            </a:r>
            <a:r>
              <a:rPr lang="en-US" sz="2000" dirty="0" smtClean="0"/>
              <a:t>/</a:t>
            </a:r>
          </a:p>
          <a:p>
            <a:pPr lvl="1"/>
            <a:r>
              <a:rPr lang="en-US" sz="2000" dirty="0" smtClean="0"/>
              <a:t>Commercial software with client server solutions from assembly to allele calling and visualization for core genome MLST  (MLST+/ </a:t>
            </a:r>
            <a:r>
              <a:rPr lang="en-US" sz="2000" dirty="0" err="1" smtClean="0"/>
              <a:t>cgMLST</a:t>
            </a:r>
            <a:r>
              <a:rPr lang="en-US" sz="2000" dirty="0" smtClean="0"/>
              <a:t>) </a:t>
            </a:r>
          </a:p>
          <a:p>
            <a:pPr lvl="1"/>
            <a:endParaRPr lang="en-US" sz="1400" dirty="0" smtClean="0"/>
          </a:p>
          <a:p>
            <a:r>
              <a:rPr lang="en-US" sz="2400" b="1" dirty="0" smtClean="0"/>
              <a:t>Applied </a:t>
            </a:r>
            <a:r>
              <a:rPr lang="en-US" sz="2400" b="1" dirty="0" err="1" smtClean="0"/>
              <a:t>Maths</a:t>
            </a:r>
            <a:r>
              <a:rPr lang="en-US" sz="2400" b="1" dirty="0" smtClean="0"/>
              <a:t> - </a:t>
            </a:r>
            <a:r>
              <a:rPr lang="en-US" sz="2400" b="1" dirty="0" err="1" smtClean="0"/>
              <a:t>Bionumerics</a:t>
            </a:r>
            <a:r>
              <a:rPr lang="en-US" sz="2400" b="1" dirty="0" smtClean="0"/>
              <a:t> 7.5 </a:t>
            </a:r>
          </a:p>
          <a:p>
            <a:pPr lvl="1"/>
            <a:r>
              <a:rPr lang="en-US" sz="2000" dirty="0"/>
              <a:t>http://</a:t>
            </a:r>
            <a:r>
              <a:rPr lang="en-US" sz="2000" dirty="0" err="1"/>
              <a:t>www.applied-maths.com</a:t>
            </a:r>
            <a:r>
              <a:rPr lang="en-US" sz="2000" dirty="0"/>
              <a:t>/news/bionumerics-version-75-released</a:t>
            </a:r>
            <a:endParaRPr lang="en-US" sz="2000" dirty="0" smtClean="0"/>
          </a:p>
          <a:p>
            <a:pPr lvl="1"/>
            <a:r>
              <a:rPr lang="en-US" sz="2000" dirty="0"/>
              <a:t>Commercial software with client server solutions from assembly to allele calling and </a:t>
            </a:r>
            <a:r>
              <a:rPr lang="en-US" sz="2000" dirty="0" smtClean="0"/>
              <a:t>visualization for whole genome MLST (</a:t>
            </a:r>
            <a:r>
              <a:rPr lang="en-US" sz="2000" dirty="0" err="1" smtClean="0"/>
              <a:t>wgMLST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4" name="Picture 3" descr="bigsdb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1478858"/>
            <a:ext cx="1511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527200"/>
            <a:ext cx="343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Genome </a:t>
            </a:r>
            <a:r>
              <a:rPr lang="en-US" dirty="0"/>
              <a:t>a</a:t>
            </a:r>
            <a:r>
              <a:rPr lang="en-US" dirty="0" smtClean="0"/>
              <a:t>ddressing </a:t>
            </a:r>
            <a:r>
              <a:rPr lang="en-US" dirty="0" err="1" smtClean="0"/>
              <a:t>synteny</a:t>
            </a:r>
            <a:r>
              <a:rPr lang="en-US" dirty="0" smtClean="0"/>
              <a:t>:  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Gene-by-gene allele calling</a:t>
            </a:r>
            <a:endParaRPr lang="en-US" dirty="0"/>
          </a:p>
        </p:txBody>
      </p:sp>
      <p:pic>
        <p:nvPicPr>
          <p:cNvPr id="2" name="Picture 1" descr="screen-capture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83367"/>
            <a:ext cx="8674100" cy="3060700"/>
          </a:xfrm>
          <a:prstGeom prst="rect">
            <a:avLst/>
          </a:prstGeom>
        </p:spPr>
      </p:pic>
      <p:pic>
        <p:nvPicPr>
          <p:cNvPr id="3" name="Picture 2" descr="screen-capture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83367"/>
            <a:ext cx="6790267" cy="5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-capture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599"/>
            <a:ext cx="9144000" cy="3378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527200"/>
            <a:ext cx="471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Genome Addressing </a:t>
            </a:r>
            <a:r>
              <a:rPr lang="en-US" dirty="0" err="1" smtClean="0"/>
              <a:t>synteny</a:t>
            </a:r>
            <a:r>
              <a:rPr lang="en-US" dirty="0" smtClean="0"/>
              <a:t> and </a:t>
            </a:r>
            <a:r>
              <a:rPr lang="en-US" dirty="0" err="1" smtClean="0"/>
              <a:t>paralogy</a:t>
            </a:r>
            <a:r>
              <a:rPr lang="en-US" dirty="0" smtClean="0"/>
              <a:t>:  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Gene-by-gene allele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5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MultiLocus</a:t>
            </a:r>
            <a:r>
              <a:rPr lang="en-US" dirty="0" smtClean="0"/>
              <a:t> Sequencing Typing</a:t>
            </a:r>
            <a:endParaRPr lang="en-US" dirty="0"/>
          </a:p>
        </p:txBody>
      </p:sp>
      <p:grpSp>
        <p:nvGrpSpPr>
          <p:cNvPr id="4" name="Group 191"/>
          <p:cNvGrpSpPr>
            <a:grpSpLocks/>
          </p:cNvGrpSpPr>
          <p:nvPr/>
        </p:nvGrpSpPr>
        <p:grpSpPr bwMode="auto">
          <a:xfrm>
            <a:off x="2146852" y="2067336"/>
            <a:ext cx="6378292" cy="4060058"/>
            <a:chOff x="3152" y="2886"/>
            <a:chExt cx="2561" cy="1443"/>
          </a:xfrm>
        </p:grpSpPr>
        <p:sp>
          <p:nvSpPr>
            <p:cNvPr id="34" name="Text Box 163"/>
            <p:cNvSpPr txBox="1">
              <a:spLocks noChangeArrowheads="1"/>
            </p:cNvSpPr>
            <p:nvPr/>
          </p:nvSpPr>
          <p:spPr bwMode="auto">
            <a:xfrm>
              <a:off x="3152" y="3340"/>
              <a:ext cx="5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/>
                <a:t>PCR </a:t>
              </a:r>
            </a:p>
            <a:p>
              <a:pPr eaLnBrk="1" hangingPunct="1"/>
              <a:r>
                <a:rPr lang="en-US" altLang="en-US" sz="1800" dirty="0"/>
                <a:t>amplification</a:t>
              </a:r>
            </a:p>
          </p:txBody>
        </p:sp>
        <p:grpSp>
          <p:nvGrpSpPr>
            <p:cNvPr id="6" name="Group 164"/>
            <p:cNvGrpSpPr>
              <a:grpSpLocks/>
            </p:cNvGrpSpPr>
            <p:nvPr/>
          </p:nvGrpSpPr>
          <p:grpSpPr bwMode="auto">
            <a:xfrm>
              <a:off x="3470" y="2886"/>
              <a:ext cx="1486" cy="328"/>
              <a:chOff x="3379" y="2704"/>
              <a:chExt cx="1486" cy="328"/>
            </a:xfrm>
          </p:grpSpPr>
          <p:sp>
            <p:nvSpPr>
              <p:cNvPr id="18" name="Line 165"/>
              <p:cNvSpPr>
                <a:spLocks noChangeShapeType="1"/>
              </p:cNvSpPr>
              <p:nvPr/>
            </p:nvSpPr>
            <p:spPr bwMode="auto">
              <a:xfrm>
                <a:off x="3379" y="279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166"/>
              <p:cNvSpPr>
                <a:spLocks noChangeShapeType="1"/>
              </p:cNvSpPr>
              <p:nvPr/>
            </p:nvSpPr>
            <p:spPr bwMode="auto">
              <a:xfrm>
                <a:off x="3379" y="2824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167"/>
              <p:cNvSpPr>
                <a:spLocks noChangeShapeType="1"/>
              </p:cNvSpPr>
              <p:nvPr/>
            </p:nvSpPr>
            <p:spPr bwMode="auto">
              <a:xfrm>
                <a:off x="3560" y="279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168"/>
              <p:cNvSpPr>
                <a:spLocks noChangeShapeType="1"/>
              </p:cNvSpPr>
              <p:nvPr/>
            </p:nvSpPr>
            <p:spPr bwMode="auto">
              <a:xfrm>
                <a:off x="3560" y="2824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69"/>
              <p:cNvSpPr>
                <a:spLocks noChangeShapeType="1"/>
              </p:cNvSpPr>
              <p:nvPr/>
            </p:nvSpPr>
            <p:spPr bwMode="auto">
              <a:xfrm>
                <a:off x="3742" y="279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170"/>
              <p:cNvSpPr>
                <a:spLocks noChangeShapeType="1"/>
              </p:cNvSpPr>
              <p:nvPr/>
            </p:nvSpPr>
            <p:spPr bwMode="auto">
              <a:xfrm>
                <a:off x="3742" y="2824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171"/>
              <p:cNvSpPr>
                <a:spLocks noChangeShapeType="1"/>
              </p:cNvSpPr>
              <p:nvPr/>
            </p:nvSpPr>
            <p:spPr bwMode="auto">
              <a:xfrm>
                <a:off x="3379" y="288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172"/>
              <p:cNvSpPr>
                <a:spLocks noChangeShapeType="1"/>
              </p:cNvSpPr>
              <p:nvPr/>
            </p:nvSpPr>
            <p:spPr bwMode="auto">
              <a:xfrm>
                <a:off x="3379" y="291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73"/>
              <p:cNvSpPr>
                <a:spLocks noChangeShapeType="1"/>
              </p:cNvSpPr>
              <p:nvPr/>
            </p:nvSpPr>
            <p:spPr bwMode="auto">
              <a:xfrm>
                <a:off x="3560" y="288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174"/>
              <p:cNvSpPr>
                <a:spLocks noChangeShapeType="1"/>
              </p:cNvSpPr>
              <p:nvPr/>
            </p:nvSpPr>
            <p:spPr bwMode="auto">
              <a:xfrm>
                <a:off x="3560" y="291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75"/>
              <p:cNvSpPr>
                <a:spLocks noChangeShapeType="1"/>
              </p:cNvSpPr>
              <p:nvPr/>
            </p:nvSpPr>
            <p:spPr bwMode="auto">
              <a:xfrm>
                <a:off x="3742" y="288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76"/>
              <p:cNvSpPr>
                <a:spLocks noChangeShapeType="1"/>
              </p:cNvSpPr>
              <p:nvPr/>
            </p:nvSpPr>
            <p:spPr bwMode="auto">
              <a:xfrm>
                <a:off x="3742" y="291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177"/>
              <p:cNvSpPr>
                <a:spLocks noChangeShapeType="1"/>
              </p:cNvSpPr>
              <p:nvPr/>
            </p:nvSpPr>
            <p:spPr bwMode="auto">
              <a:xfrm>
                <a:off x="3560" y="297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178"/>
              <p:cNvSpPr>
                <a:spLocks noChangeShapeType="1"/>
              </p:cNvSpPr>
              <p:nvPr/>
            </p:nvSpPr>
            <p:spPr bwMode="auto">
              <a:xfrm>
                <a:off x="3560" y="3005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179"/>
              <p:cNvSpPr txBox="1">
                <a:spLocks noChangeArrowheads="1"/>
              </p:cNvSpPr>
              <p:nvPr/>
            </p:nvSpPr>
            <p:spPr bwMode="auto">
              <a:xfrm>
                <a:off x="3861" y="2704"/>
                <a:ext cx="1004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~450bp fragments of7 </a:t>
                </a:r>
              </a:p>
              <a:p>
                <a:pPr eaLnBrk="1" hangingPunct="1"/>
                <a:r>
                  <a:rPr lang="en-US" altLang="en-US" sz="1800"/>
                  <a:t>housekeeping </a:t>
                </a:r>
              </a:p>
              <a:p>
                <a:pPr eaLnBrk="1" hangingPunct="1"/>
                <a:r>
                  <a:rPr lang="en-US" altLang="en-US" sz="1800"/>
                  <a:t>genes</a:t>
                </a:r>
              </a:p>
            </p:txBody>
          </p:sp>
        </p:grpSp>
        <p:grpSp>
          <p:nvGrpSpPr>
            <p:cNvPr id="7" name="Group 180"/>
            <p:cNvGrpSpPr>
              <a:grpSpLocks/>
            </p:cNvGrpSpPr>
            <p:nvPr/>
          </p:nvGrpSpPr>
          <p:grpSpPr bwMode="auto">
            <a:xfrm>
              <a:off x="3895" y="3294"/>
              <a:ext cx="652" cy="272"/>
              <a:chOff x="3895" y="3294"/>
              <a:chExt cx="652" cy="272"/>
            </a:xfrm>
          </p:grpSpPr>
          <p:sp>
            <p:nvSpPr>
              <p:cNvPr id="16" name="Line 181"/>
              <p:cNvSpPr>
                <a:spLocks noChangeShapeType="1"/>
              </p:cNvSpPr>
              <p:nvPr/>
            </p:nvSpPr>
            <p:spPr bwMode="auto">
              <a:xfrm>
                <a:off x="3895" y="3294"/>
                <a:ext cx="0" cy="272"/>
              </a:xfrm>
              <a:prstGeom prst="line">
                <a:avLst/>
              </a:prstGeom>
              <a:noFill/>
              <a:ln w="6032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182"/>
              <p:cNvSpPr txBox="1">
                <a:spLocks noChangeArrowheads="1"/>
              </p:cNvSpPr>
              <p:nvPr/>
            </p:nvSpPr>
            <p:spPr bwMode="auto">
              <a:xfrm>
                <a:off x="3958" y="3294"/>
                <a:ext cx="589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Sequencing </a:t>
                </a:r>
              </a:p>
              <a:p>
                <a:pPr eaLnBrk="1" hangingPunct="1"/>
                <a:r>
                  <a:rPr lang="en-US" altLang="en-US" sz="1800" dirty="0"/>
                  <a:t>the 7 genes</a:t>
                </a:r>
              </a:p>
            </p:txBody>
          </p:sp>
        </p:grpSp>
        <p:grpSp>
          <p:nvGrpSpPr>
            <p:cNvPr id="8" name="Group 183"/>
            <p:cNvGrpSpPr>
              <a:grpSpLocks/>
            </p:cNvGrpSpPr>
            <p:nvPr/>
          </p:nvGrpSpPr>
          <p:grpSpPr bwMode="auto">
            <a:xfrm>
              <a:off x="3266" y="3657"/>
              <a:ext cx="1083" cy="469"/>
              <a:chOff x="3266" y="3657"/>
              <a:chExt cx="1083" cy="469"/>
            </a:xfrm>
          </p:grpSpPr>
          <p:sp>
            <p:nvSpPr>
              <p:cNvPr id="14" name="AutoShape 184"/>
              <p:cNvSpPr>
                <a:spLocks noChangeArrowheads="1"/>
              </p:cNvSpPr>
              <p:nvPr/>
            </p:nvSpPr>
            <p:spPr bwMode="auto">
              <a:xfrm>
                <a:off x="3742" y="3657"/>
                <a:ext cx="317" cy="272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www</a:t>
                </a:r>
              </a:p>
            </p:txBody>
          </p:sp>
          <p:sp>
            <p:nvSpPr>
              <p:cNvPr id="15" name="Text Box 185"/>
              <p:cNvSpPr txBox="1">
                <a:spLocks noChangeArrowheads="1"/>
              </p:cNvSpPr>
              <p:nvPr/>
            </p:nvSpPr>
            <p:spPr bwMode="auto">
              <a:xfrm>
                <a:off x="3266" y="3896"/>
                <a:ext cx="108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Compare the sequences</a:t>
                </a:r>
              </a:p>
              <a:p>
                <a:pPr eaLnBrk="1" hangingPunct="1"/>
                <a:r>
                  <a:rPr lang="en-US" altLang="en-US" sz="1800" dirty="0"/>
                  <a:t>to known alleles</a:t>
                </a:r>
              </a:p>
            </p:txBody>
          </p:sp>
        </p:grpSp>
        <p:grpSp>
          <p:nvGrpSpPr>
            <p:cNvPr id="9" name="Group 186"/>
            <p:cNvGrpSpPr>
              <a:grpSpLocks/>
            </p:cNvGrpSpPr>
            <p:nvPr/>
          </p:nvGrpSpPr>
          <p:grpSpPr bwMode="auto">
            <a:xfrm>
              <a:off x="4253" y="3657"/>
              <a:ext cx="1460" cy="672"/>
              <a:chOff x="4253" y="3657"/>
              <a:chExt cx="1460" cy="672"/>
            </a:xfrm>
          </p:grpSpPr>
          <p:sp>
            <p:nvSpPr>
              <p:cNvPr id="10" name="Line 187"/>
              <p:cNvSpPr>
                <a:spLocks noChangeShapeType="1"/>
              </p:cNvSpPr>
              <p:nvPr/>
            </p:nvSpPr>
            <p:spPr bwMode="auto">
              <a:xfrm flipV="1">
                <a:off x="4253" y="3810"/>
                <a:ext cx="589" cy="0"/>
              </a:xfrm>
              <a:prstGeom prst="line">
                <a:avLst/>
              </a:prstGeom>
              <a:noFill/>
              <a:ln w="6032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188"/>
              <p:cNvGrpSpPr>
                <a:grpSpLocks/>
              </p:cNvGrpSpPr>
              <p:nvPr/>
            </p:nvGrpSpPr>
            <p:grpSpPr bwMode="auto">
              <a:xfrm>
                <a:off x="4497" y="3657"/>
                <a:ext cx="1216" cy="672"/>
                <a:chOff x="3238" y="3657"/>
                <a:chExt cx="1216" cy="672"/>
              </a:xfrm>
            </p:grpSpPr>
            <p:sp>
              <p:nvSpPr>
                <p:cNvPr id="12" name="AutoShape 189"/>
                <p:cNvSpPr>
                  <a:spLocks noChangeArrowheads="1"/>
                </p:cNvSpPr>
                <p:nvPr/>
              </p:nvSpPr>
              <p:spPr bwMode="auto">
                <a:xfrm>
                  <a:off x="3742" y="3657"/>
                  <a:ext cx="317" cy="272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1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r>
                    <a:rPr lang="en-US" altLang="en-US" sz="1800"/>
                    <a:t>www</a:t>
                  </a:r>
                </a:p>
              </p:txBody>
            </p:sp>
            <p:sp>
              <p:nvSpPr>
                <p:cNvPr id="13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3238" y="4001"/>
                  <a:ext cx="1216" cy="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r>
                    <a:rPr lang="en-US" altLang="en-US" sz="1800" dirty="0"/>
                    <a:t>Compare the allelic profile</a:t>
                  </a:r>
                </a:p>
                <a:p>
                  <a:pPr eaLnBrk="1" hangingPunct="1"/>
                  <a:r>
                    <a:rPr lang="en-US" altLang="en-US" sz="1800" dirty="0"/>
                    <a:t>to database to </a:t>
                  </a:r>
                </a:p>
                <a:p>
                  <a:pPr eaLnBrk="1" hangingPunct="1"/>
                  <a:r>
                    <a:rPr lang="en-US" altLang="en-US" sz="1800" dirty="0"/>
                    <a:t>assign Sequence Type (ST)</a:t>
                  </a:r>
                </a:p>
              </p:txBody>
            </p:sp>
          </p:grpSp>
        </p:grpSp>
      </p:grpSp>
      <p:grpSp>
        <p:nvGrpSpPr>
          <p:cNvPr id="35" name="Group 3"/>
          <p:cNvGrpSpPr>
            <a:grpSpLocks/>
          </p:cNvGrpSpPr>
          <p:nvPr/>
        </p:nvGrpSpPr>
        <p:grpSpPr bwMode="auto">
          <a:xfrm>
            <a:off x="216950" y="1702406"/>
            <a:ext cx="1613602" cy="1512888"/>
            <a:chOff x="657" y="2523"/>
            <a:chExt cx="1316" cy="953"/>
          </a:xfrm>
        </p:grpSpPr>
        <p:grpSp>
          <p:nvGrpSpPr>
            <p:cNvPr id="37" name="Group 5"/>
            <p:cNvGrpSpPr>
              <a:grpSpLocks/>
            </p:cNvGrpSpPr>
            <p:nvPr/>
          </p:nvGrpSpPr>
          <p:grpSpPr bwMode="auto">
            <a:xfrm>
              <a:off x="657" y="2523"/>
              <a:ext cx="1316" cy="953"/>
              <a:chOff x="521" y="1797"/>
              <a:chExt cx="2041" cy="1542"/>
            </a:xfrm>
          </p:grpSpPr>
          <p:sp>
            <p:nvSpPr>
              <p:cNvPr id="39" name="Oval 6"/>
              <p:cNvSpPr>
                <a:spLocks noChangeArrowheads="1"/>
              </p:cNvSpPr>
              <p:nvPr/>
            </p:nvSpPr>
            <p:spPr bwMode="auto">
              <a:xfrm>
                <a:off x="521" y="1797"/>
                <a:ext cx="2041" cy="1542"/>
              </a:xfrm>
              <a:prstGeom prst="ellipse">
                <a:avLst/>
              </a:prstGeom>
              <a:noFill/>
              <a:ln w="2222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0" name="Oval 7"/>
              <p:cNvSpPr>
                <a:spLocks noChangeArrowheads="1"/>
              </p:cNvSpPr>
              <p:nvPr/>
            </p:nvSpPr>
            <p:spPr bwMode="auto">
              <a:xfrm>
                <a:off x="567" y="1842"/>
                <a:ext cx="1950" cy="1452"/>
              </a:xfrm>
              <a:prstGeom prst="ellipse">
                <a:avLst/>
              </a:prstGeom>
              <a:noFill/>
              <a:ln w="2222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</p:grp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769" y="2750"/>
              <a:ext cx="343" cy="231"/>
            </a:xfrm>
            <a:prstGeom prst="ellips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41" name="Oval 9"/>
          <p:cNvSpPr>
            <a:spLocks noChangeArrowheads="1"/>
          </p:cNvSpPr>
          <p:nvPr/>
        </p:nvSpPr>
        <p:spPr bwMode="auto">
          <a:xfrm>
            <a:off x="785121" y="4351627"/>
            <a:ext cx="646113" cy="576263"/>
          </a:xfrm>
          <a:prstGeom prst="ellipse">
            <a:avLst/>
          </a:prstGeom>
          <a:noFill/>
          <a:ln w="666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2" name="Line 162"/>
          <p:cNvSpPr>
            <a:spLocks noChangeShapeType="1"/>
          </p:cNvSpPr>
          <p:nvPr/>
        </p:nvSpPr>
        <p:spPr bwMode="auto">
          <a:xfrm flipV="1">
            <a:off x="1431234" y="2832641"/>
            <a:ext cx="1337545" cy="1159213"/>
          </a:xfrm>
          <a:prstGeom prst="line">
            <a:avLst/>
          </a:prstGeom>
          <a:noFill/>
          <a:ln w="6032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62"/>
          <p:cNvSpPr>
            <a:spLocks noChangeShapeType="1"/>
          </p:cNvSpPr>
          <p:nvPr/>
        </p:nvSpPr>
        <p:spPr bwMode="auto">
          <a:xfrm>
            <a:off x="774843" y="3259443"/>
            <a:ext cx="177281" cy="785869"/>
          </a:xfrm>
          <a:prstGeom prst="line">
            <a:avLst/>
          </a:prstGeom>
          <a:noFill/>
          <a:ln w="6032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63"/>
          <p:cNvSpPr txBox="1">
            <a:spLocks noChangeArrowheads="1"/>
          </p:cNvSpPr>
          <p:nvPr/>
        </p:nvSpPr>
        <p:spPr bwMode="auto">
          <a:xfrm>
            <a:off x="179827" y="3695444"/>
            <a:ext cx="12105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 smtClean="0"/>
              <a:t>DNA </a:t>
            </a:r>
          </a:p>
          <a:p>
            <a:pPr eaLnBrk="1" hangingPunct="1"/>
            <a:r>
              <a:rPr lang="en-US" altLang="en-US" sz="1800" dirty="0" smtClean="0"/>
              <a:t>Extraction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86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chewBACCA</a:t>
            </a:r>
            <a:r>
              <a:rPr lang="en-US" dirty="0" smtClean="0"/>
              <a:t>  </a:t>
            </a:r>
            <a:r>
              <a:rPr lang="en-US" sz="1600" dirty="0" smtClean="0"/>
              <a:t>(</a:t>
            </a:r>
            <a:r>
              <a:rPr lang="en-US" sz="1600" dirty="0" err="1" smtClean="0"/>
              <a:t>chewbbaca’s</a:t>
            </a:r>
            <a:r>
              <a:rPr lang="en-US" sz="1600" dirty="0" smtClean="0"/>
              <a:t> cousin)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176"/>
            <a:ext cx="9144000" cy="51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56057"/>
            <a:ext cx="8686801" cy="125272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chewBBACA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(BSR Based Allele Calling Algorithm)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7" y="1408176"/>
            <a:ext cx="7487725" cy="51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55448"/>
            <a:ext cx="8229600" cy="1252728"/>
          </a:xfrm>
        </p:spPr>
        <p:txBody>
          <a:bodyPr/>
          <a:lstStyle/>
          <a:p>
            <a:r>
              <a:rPr lang="en-US" dirty="0" smtClean="0"/>
              <a:t>Problems in allele calling - LOT</a:t>
            </a:r>
            <a:endParaRPr lang="en-US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52412" y="1453221"/>
            <a:ext cx="8823325" cy="3990975"/>
          </a:xfrm>
          <a:prstGeom prst="rect">
            <a:avLst/>
          </a:prstGeom>
          <a:ln/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31800" indent="-323850">
              <a:buSzPct val="45000"/>
              <a:buFont typeface="Wingdings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GCAATATTTTTC</a:t>
            </a: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ATTTTTCTGA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T</a:t>
            </a:r>
            <a:r>
              <a:rPr lang="en-US" sz="1600" dirty="0" smtClean="0">
                <a:solidFill>
                  <a:srgbClr val="CC00CC"/>
                </a:solidFill>
              </a:rPr>
              <a:t>TTG</a:t>
            </a:r>
            <a:r>
              <a:rPr lang="en-US" sz="1600" dirty="0" smtClean="0"/>
              <a:t>TGTGCTCCTA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GTGATAGTCACACTGAGTACAGTTT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TGGTTCGTCAGCAGTCGGTGGCGATTA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AACGCT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GGAAATACCAAAAGG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C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TAGCGGTATTCATATTCGC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CCTT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GGA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ACTCGA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CAGCACGGATTCAG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CGC</a:t>
            </a:r>
            <a:r>
              <a:rPr lang="en-US" sz="1600" dirty="0" smtClean="0">
                <a:solidFill>
                  <a:srgbClr val="FF3333"/>
                </a:solidFill>
              </a:rPr>
              <a:t>TTGTTG</a:t>
            </a:r>
            <a:r>
              <a:rPr lang="en-US" sz="1600" dirty="0" smtClean="0"/>
              <a:t>CAAAGTGATA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TGG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AGAC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GACCAAGGACA</a:t>
            </a: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TGTTCGTT</a:t>
            </a:r>
            <a:r>
              <a:rPr lang="en-US" sz="1600" dirty="0" smtClean="0">
                <a:solidFill>
                  <a:srgbClr val="FF3333"/>
                </a:solidFill>
              </a:rPr>
              <a:t>ATGATG</a:t>
            </a:r>
            <a:r>
              <a:rPr lang="en-US" sz="1600" dirty="0" smtClean="0"/>
              <a:t>A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TAGCGACTCAGTACCGTGTCAACGAGCAGAGCGTGACAG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CTTACTA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ACTCATACGTCCAGAATCTCAGAT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ATCTTATATCGAAG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CTCTTCGCTCTTCTGTTCCAAAAT</a:t>
            </a:r>
            <a:r>
              <a:rPr lang="en-US" sz="1600" dirty="0" smtClean="0">
                <a:solidFill>
                  <a:srgbClr val="99FF66"/>
                </a:solidFill>
              </a:rPr>
              <a:t>TAA</a:t>
            </a:r>
            <a:r>
              <a:rPr lang="en-US" sz="1600" dirty="0" smtClean="0"/>
              <a:t>CC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AA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T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AGAAAAAAG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AGA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CCC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AAGTTCAACACCAAGTAGCAGAAGAA</a:t>
            </a: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ACCACTTACGGCTACATTATCGTGAAAACC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ATTACCAAGGTCGAACCGG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CAGAAGT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GCAATCC</a:t>
            </a: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A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AAATCA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CGGCGCAACG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GCGGGTCGCAGCACAAGAA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GCGGAAGCTGACAAGAT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AA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TCACTGCAGCTGAAGCCGAAGCAGAAAAAGACCGCCTTC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GTGTGGGGA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CCCAACAACG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GGCGA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TGG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GA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GCAGAGTCTATCACCGAACTCAAGGAAGCCA</a:t>
            </a:r>
            <a:r>
              <a:rPr lang="en-US" sz="1600" dirty="0" smtClean="0">
                <a:solidFill>
                  <a:srgbClr val="99FF66"/>
                </a:solidFill>
              </a:rPr>
              <a:t>ATGTTG</a:t>
            </a:r>
            <a:r>
              <a:rPr lang="en-US" sz="1600" dirty="0" smtClean="0"/>
              <a:t>GC</a:t>
            </a: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ACAGAAGAACAAATC</a:t>
            </a:r>
            <a:r>
              <a:rPr lang="en-US" sz="1600" dirty="0" smtClean="0">
                <a:solidFill>
                  <a:srgbClr val="FF3333"/>
                </a:solidFill>
              </a:rPr>
              <a:t>ATG</a:t>
            </a:r>
            <a:r>
              <a:rPr lang="en-US" sz="1600" dirty="0" smtClean="0"/>
              <a:t>TCTATCCTC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ACCAACCAGTAT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GATACC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AATACCT</a:t>
            </a:r>
            <a:r>
              <a:rPr lang="en-US" sz="1600" dirty="0" smtClean="0">
                <a:solidFill>
                  <a:srgbClr val="99FF66"/>
                </a:solidFill>
              </a:rPr>
              <a:t>TTG</a:t>
            </a:r>
            <a:r>
              <a:rPr lang="en-US" sz="1600" dirty="0" smtClean="0"/>
              <a:t>CCTC</a:t>
            </a:r>
            <a:r>
              <a:rPr lang="en-US" sz="1600" dirty="0" smtClean="0">
                <a:solidFill>
                  <a:srgbClr val="FFCCFF"/>
                </a:solidFill>
              </a:rPr>
              <a:t>TAA</a:t>
            </a:r>
            <a:r>
              <a:rPr lang="en-US" sz="1600" dirty="0" smtClean="0"/>
              <a:t>AGGAAATCAAACCATCTTTTTACCAAATACGCCAA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GTGTGG</a:t>
            </a:r>
            <a:r>
              <a:rPr lang="en-US" sz="1600" dirty="0" smtClean="0">
                <a:solidFill>
                  <a:srgbClr val="99FF66"/>
                </a:solidFill>
              </a:rPr>
              <a:t>ATG</a:t>
            </a:r>
            <a:r>
              <a:rPr lang="en-US" sz="1600" dirty="0" smtClean="0"/>
              <a:t>ATATCCGAACACAAATC</a:t>
            </a:r>
            <a:r>
              <a:rPr lang="en-US" sz="1600" dirty="0" smtClean="0">
                <a:solidFill>
                  <a:srgbClr val="FF3333"/>
                </a:solidFill>
              </a:rPr>
              <a:t>TTG</a:t>
            </a:r>
            <a:r>
              <a:rPr lang="en-US" sz="1600" dirty="0" smtClean="0"/>
              <a:t>TCAGCCCTTCGCGCTGAGAAGAAA</a:t>
            </a:r>
            <a:r>
              <a:rPr lang="en-US" sz="1600" dirty="0" smtClean="0">
                <a:solidFill>
                  <a:srgbClr val="6666FF"/>
                </a:solidFill>
              </a:rPr>
              <a:t>TAA</a:t>
            </a:r>
            <a:endParaRPr lang="en-US" sz="1600" dirty="0">
              <a:solidFill>
                <a:srgbClr val="6666FF"/>
              </a:solidFill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6156302"/>
            <a:ext cx="987583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dirty="0"/>
              <a:t>High number of initiator codons, in different frames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reversed ORF's not being taken in account)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288087" y="5155335"/>
            <a:ext cx="3017838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/>
              <a:t>Frame 1: </a:t>
            </a:r>
            <a:r>
              <a:rPr lang="en-US">
                <a:solidFill>
                  <a:srgbClr val="FF3333"/>
                </a:solidFill>
              </a:rPr>
              <a:t>Start</a:t>
            </a:r>
            <a:r>
              <a:rPr lang="en-US"/>
              <a:t>, </a:t>
            </a:r>
            <a:r>
              <a:rPr lang="en-US">
                <a:solidFill>
                  <a:srgbClr val="6666FF"/>
                </a:solidFill>
              </a:rPr>
              <a:t>Stop</a:t>
            </a:r>
          </a:p>
          <a:p>
            <a:r>
              <a:rPr lang="en-US"/>
              <a:t>Frame 2: </a:t>
            </a:r>
            <a:r>
              <a:rPr lang="en-US">
                <a:solidFill>
                  <a:srgbClr val="99FF66"/>
                </a:solidFill>
              </a:rPr>
              <a:t>Start</a:t>
            </a:r>
          </a:p>
          <a:p>
            <a:r>
              <a:rPr lang="en-US"/>
              <a:t>Frame 3: </a:t>
            </a:r>
            <a:r>
              <a:rPr lang="en-US">
                <a:solidFill>
                  <a:srgbClr val="CC00CC"/>
                </a:solidFill>
              </a:rPr>
              <a:t>Start</a:t>
            </a:r>
            <a:r>
              <a:rPr lang="en-US"/>
              <a:t>, </a:t>
            </a:r>
            <a:r>
              <a:rPr lang="en-US">
                <a:solidFill>
                  <a:srgbClr val="FFCCFF"/>
                </a:solidFill>
              </a:rPr>
              <a:t>Stop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52412" y="5282335"/>
            <a:ext cx="4206875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dirty="0" err="1"/>
              <a:t>S.pneumoniae</a:t>
            </a:r>
            <a:r>
              <a:rPr lang="en-US" dirty="0"/>
              <a:t> protease</a:t>
            </a:r>
            <a:br>
              <a:rPr lang="en-US" dirty="0"/>
            </a:br>
            <a:r>
              <a:rPr lang="en-US" dirty="0">
                <a:hlinkClick r:id="rId2"/>
              </a:rPr>
              <a:t>http://www.ncbi.nlm.nih.gov/protein/446886697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913" y="6095474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Solution: use the same model/</a:t>
            </a:r>
          </a:p>
          <a:p>
            <a:r>
              <a:rPr lang="en-US" dirty="0" smtClean="0"/>
              <a:t>Software to define alleles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Allele call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LOT – Locus on the tip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PLOT- Possible </a:t>
            </a:r>
            <a:r>
              <a:rPr lang="en-US" dirty="0" smtClean="0"/>
              <a:t>LOT </a:t>
            </a:r>
          </a:p>
          <a:p>
            <a:endParaRPr lang="en-US" dirty="0" smtClean="0"/>
          </a:p>
          <a:p>
            <a:r>
              <a:rPr lang="en-US" dirty="0" smtClean="0"/>
              <a:t>Size threshold selection – Choosing allele length mode +/- 20%</a:t>
            </a:r>
          </a:p>
          <a:p>
            <a:endParaRPr lang="en-US" dirty="0" smtClean="0"/>
          </a:p>
          <a:p>
            <a:r>
              <a:rPr lang="en-US" dirty="0" smtClean="0"/>
              <a:t>More than one match with BSR &gt; 0.6 – Non Informative </a:t>
            </a:r>
            <a:r>
              <a:rPr lang="en-US" dirty="0" err="1" smtClean="0"/>
              <a:t>Paralogous</a:t>
            </a:r>
            <a:r>
              <a:rPr lang="en-US" dirty="0" smtClean="0"/>
              <a:t> </a:t>
            </a:r>
            <a:r>
              <a:rPr lang="en-US" dirty="0" smtClean="0"/>
              <a:t>Locus</a:t>
            </a:r>
          </a:p>
          <a:p>
            <a:endParaRPr lang="en-US" dirty="0" smtClean="0"/>
          </a:p>
          <a:p>
            <a:r>
              <a:rPr lang="en-US" dirty="0" smtClean="0"/>
              <a:t>ASM /ALM – Allele smaller than Mode / Allele larger than Mode</a:t>
            </a:r>
            <a:endParaRPr lang="en-US" dirty="0" smtClean="0"/>
          </a:p>
          <a:p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9750" y="2845620"/>
            <a:ext cx="4699000" cy="17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3750" y="2591620"/>
            <a:ext cx="2527300" cy="177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36550" y="2350320"/>
            <a:ext cx="2946400" cy="177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allele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27" y="2245091"/>
            <a:ext cx="8229600" cy="39525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Usually a few genomes have the large number of of missing genes : Bad sequencing run, contamination ?? -&gt; Remove these genomes from the analysis</a:t>
            </a:r>
          </a:p>
          <a:p>
            <a:endParaRPr lang="en-US" sz="2400" dirty="0" smtClean="0"/>
          </a:p>
          <a:p>
            <a:r>
              <a:rPr lang="en-US" sz="2400" dirty="0" smtClean="0"/>
              <a:t>Due to the “similarity creep” the analysis should be rerun every time you finish a batch of genomes to be tested</a:t>
            </a:r>
          </a:p>
          <a:p>
            <a:endParaRPr lang="en-US" sz="2400" dirty="0"/>
          </a:p>
          <a:p>
            <a:r>
              <a:rPr lang="en-US" sz="2400" dirty="0" smtClean="0"/>
              <a:t>Assembler choice and parameter choice can lead to different alleles in the same loci </a:t>
            </a:r>
            <a:endParaRPr lang="en-US" sz="2400" dirty="0"/>
          </a:p>
          <a:p>
            <a:endParaRPr lang="en-US" sz="2400" dirty="0" smtClean="0"/>
          </a:p>
          <a:p>
            <a:pPr marL="118872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87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you have an allelic profile you can use a goeBURST /Minimum Spanning Tree approach </a:t>
            </a:r>
          </a:p>
          <a:p>
            <a:r>
              <a:rPr lang="en-US" dirty="0" smtClean="0"/>
              <a:t>Alternative would be core sequence al</a:t>
            </a:r>
            <a:endParaRPr lang="en-US" dirty="0"/>
          </a:p>
          <a:p>
            <a:r>
              <a:rPr lang="en-US" dirty="0" smtClean="0"/>
              <a:t>Counts the number of allele profiles differences and creates the tree using tie-break rules based on model of evolution (more on this </a:t>
            </a:r>
            <a:r>
              <a:rPr lang="en-US" dirty="0" smtClean="0"/>
              <a:t>later 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10091"/>
            <a:ext cx="8978900" cy="462560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wgMLST</a:t>
            </a:r>
            <a:r>
              <a:rPr lang="en-US" dirty="0" smtClean="0"/>
              <a:t> /</a:t>
            </a:r>
            <a:r>
              <a:rPr lang="en-US" dirty="0" err="1" smtClean="0"/>
              <a:t>cgMLST</a:t>
            </a:r>
            <a:r>
              <a:rPr lang="en-US" dirty="0" smtClean="0"/>
              <a:t> approaches:</a:t>
            </a:r>
          </a:p>
          <a:p>
            <a:pPr lvl="1"/>
            <a:r>
              <a:rPr lang="en-US" dirty="0" smtClean="0"/>
              <a:t>Schema : detailing loci selection methods is important and needed for comparison </a:t>
            </a:r>
          </a:p>
          <a:p>
            <a:pPr lvl="1"/>
            <a:r>
              <a:rPr lang="en-US" dirty="0" smtClean="0"/>
              <a:t>Allele calling: Again different approaches are possible and need to be detailed in order to be compared. The results can vary but the general tree structure is the same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handle missing data 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Nomenclature for type definition is still an open issue due to variable number of loci and several competing schemas will appear. Needs a nomenclature server for alleles and types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-capture-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774316"/>
            <a:ext cx="3263900" cy="918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14366"/>
            <a:ext cx="9144000" cy="53436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UMMI Members: </a:t>
            </a:r>
          </a:p>
          <a:p>
            <a:pPr lvl="1"/>
            <a:r>
              <a:rPr lang="en-US" b="1" dirty="0" err="1" smtClean="0"/>
              <a:t>Mickael</a:t>
            </a:r>
            <a:r>
              <a:rPr lang="en-US" b="1" dirty="0" smtClean="0"/>
              <a:t> Silva</a:t>
            </a:r>
          </a:p>
          <a:p>
            <a:pPr lvl="1"/>
            <a:r>
              <a:rPr lang="en-US" dirty="0" smtClean="0"/>
              <a:t>Sergio Santos </a:t>
            </a:r>
          </a:p>
          <a:p>
            <a:pPr lvl="1"/>
            <a:r>
              <a:rPr lang="en-US" b="1" dirty="0" smtClean="0"/>
              <a:t>Bruno </a:t>
            </a:r>
            <a:r>
              <a:rPr lang="en-US" b="1" dirty="0" err="1" smtClean="0"/>
              <a:t>Gonçalves</a:t>
            </a:r>
            <a:endParaRPr lang="en-US" b="1" dirty="0" smtClean="0"/>
          </a:p>
          <a:p>
            <a:pPr lvl="1"/>
            <a:r>
              <a:rPr lang="en-US" dirty="0" smtClean="0"/>
              <a:t>Adriana </a:t>
            </a:r>
            <a:r>
              <a:rPr lang="en-US" dirty="0" err="1" smtClean="0"/>
              <a:t>Policarpo</a:t>
            </a:r>
            <a:endParaRPr lang="en-US" dirty="0" smtClean="0"/>
          </a:p>
          <a:p>
            <a:pPr lvl="1"/>
            <a:r>
              <a:rPr lang="en-US" b="1" dirty="0" smtClean="0"/>
              <a:t>Miguel Machado</a:t>
            </a:r>
          </a:p>
          <a:p>
            <a:pPr lvl="1"/>
            <a:r>
              <a:rPr lang="en-US" b="1" dirty="0" err="1"/>
              <a:t>Mário</a:t>
            </a:r>
            <a:r>
              <a:rPr lang="en-US" b="1" dirty="0"/>
              <a:t> Ramirez </a:t>
            </a:r>
            <a:endParaRPr lang="en-US" b="1" dirty="0" smtClean="0"/>
          </a:p>
          <a:p>
            <a:pPr lvl="1"/>
            <a:r>
              <a:rPr lang="en-US" dirty="0" smtClean="0"/>
              <a:t>José </a:t>
            </a:r>
            <a:r>
              <a:rPr lang="en-US" dirty="0" err="1" smtClean="0"/>
              <a:t>Melo-Cristino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r>
              <a:rPr lang="en-US" dirty="0" smtClean="0"/>
              <a:t>FP7 </a:t>
            </a:r>
            <a:r>
              <a:rPr lang="en-US" dirty="0" err="1" smtClean="0"/>
              <a:t>PathoNGenTrace</a:t>
            </a:r>
            <a:r>
              <a:rPr lang="en-US" dirty="0" smtClean="0"/>
              <a:t> </a:t>
            </a:r>
            <a:r>
              <a:rPr lang="en-US" dirty="0"/>
              <a:t>(http://</a:t>
            </a:r>
            <a:r>
              <a:rPr lang="en-US" dirty="0" err="1"/>
              <a:t>www.patho-ngen-trace.eu</a:t>
            </a:r>
            <a:r>
              <a:rPr lang="en-US" dirty="0" smtClean="0"/>
              <a:t>/):</a:t>
            </a:r>
          </a:p>
          <a:p>
            <a:pPr lvl="1"/>
            <a:r>
              <a:rPr lang="en-US" dirty="0" smtClean="0"/>
              <a:t>Dag </a:t>
            </a:r>
            <a:r>
              <a:rPr lang="en-US" dirty="0" err="1" smtClean="0"/>
              <a:t>Harmsen</a:t>
            </a:r>
            <a:r>
              <a:rPr lang="en-US" dirty="0" smtClean="0"/>
              <a:t> (Univ. Muenster) </a:t>
            </a:r>
          </a:p>
          <a:p>
            <a:pPr lvl="1"/>
            <a:r>
              <a:rPr lang="en-US" dirty="0" smtClean="0"/>
              <a:t>Stefan </a:t>
            </a:r>
            <a:r>
              <a:rPr lang="en-US" dirty="0" err="1" smtClean="0"/>
              <a:t>Niemann</a:t>
            </a:r>
            <a:r>
              <a:rPr lang="en-US" dirty="0" smtClean="0"/>
              <a:t> (Research Center </a:t>
            </a:r>
            <a:r>
              <a:rPr lang="en-US" dirty="0" err="1" smtClean="0"/>
              <a:t>Borstel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Keith </a:t>
            </a:r>
            <a:r>
              <a:rPr lang="en-US" dirty="0" err="1" smtClean="0"/>
              <a:t>Jolley</a:t>
            </a:r>
            <a:r>
              <a:rPr lang="en-US" dirty="0" smtClean="0"/>
              <a:t>, James Bray and </a:t>
            </a:r>
            <a:r>
              <a:rPr lang="en-US" dirty="0"/>
              <a:t>Martin </a:t>
            </a:r>
            <a:r>
              <a:rPr lang="en-US" dirty="0" smtClean="0"/>
              <a:t>Maiden (Univ. Oxford)</a:t>
            </a:r>
          </a:p>
          <a:p>
            <a:pPr lvl="1"/>
            <a:r>
              <a:rPr lang="en-US" dirty="0" err="1" smtClean="0"/>
              <a:t>Joerg</a:t>
            </a:r>
            <a:r>
              <a:rPr lang="en-US" dirty="0" smtClean="0"/>
              <a:t> </a:t>
            </a:r>
            <a:r>
              <a:rPr lang="en-US" dirty="0" err="1" smtClean="0"/>
              <a:t>Rothganger</a:t>
            </a:r>
            <a:r>
              <a:rPr lang="en-US" dirty="0" smtClean="0"/>
              <a:t> (RIDOM)</a:t>
            </a:r>
          </a:p>
          <a:p>
            <a:pPr lvl="1"/>
            <a:r>
              <a:rPr lang="en-US" dirty="0" err="1" smtClean="0"/>
              <a:t>Hannes</a:t>
            </a:r>
            <a:r>
              <a:rPr lang="en-US" dirty="0" smtClean="0"/>
              <a:t> </a:t>
            </a:r>
            <a:r>
              <a:rPr lang="en-US" dirty="0" err="1" smtClean="0"/>
              <a:t>Pouseele</a:t>
            </a:r>
            <a:r>
              <a:rPr lang="en-US" dirty="0" smtClean="0"/>
              <a:t> (Applied </a:t>
            </a:r>
            <a:r>
              <a:rPr lang="en-US" dirty="0" err="1" smtClean="0"/>
              <a:t>Maths</a:t>
            </a:r>
            <a:r>
              <a:rPr lang="en-US" dirty="0" smtClean="0"/>
              <a:t>)</a:t>
            </a:r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Genome Canada IRIDA project (www.irida.ca)</a:t>
            </a:r>
          </a:p>
          <a:p>
            <a:pPr lvl="1"/>
            <a:r>
              <a:rPr lang="en-US" dirty="0" smtClean="0"/>
              <a:t>Franklin Bristow, Thomas Matthews, Aaron </a:t>
            </a:r>
            <a:r>
              <a:rPr lang="en-US" dirty="0" err="1" smtClean="0"/>
              <a:t>Petkau</a:t>
            </a:r>
            <a:r>
              <a:rPr lang="en-US" dirty="0" smtClean="0"/>
              <a:t>, Morag Graham and </a:t>
            </a:r>
            <a:r>
              <a:rPr lang="en-US" dirty="0"/>
              <a:t>Gary Van </a:t>
            </a:r>
            <a:r>
              <a:rPr lang="en-US" dirty="0" err="1" smtClean="0"/>
              <a:t>Domselaar</a:t>
            </a:r>
            <a:r>
              <a:rPr lang="en-US" dirty="0" smtClean="0"/>
              <a:t> (NLM , PHAC)</a:t>
            </a:r>
          </a:p>
          <a:p>
            <a:pPr lvl="1"/>
            <a:r>
              <a:rPr lang="en-US" dirty="0" smtClean="0"/>
              <a:t>Ed </a:t>
            </a:r>
            <a:r>
              <a:rPr lang="en-US" dirty="0" err="1" smtClean="0"/>
              <a:t>Taboada</a:t>
            </a:r>
            <a:r>
              <a:rPr lang="en-US" dirty="0" smtClean="0"/>
              <a:t> and Peter </a:t>
            </a:r>
            <a:r>
              <a:rPr lang="en-US" dirty="0" err="1" smtClean="0"/>
              <a:t>Kruczkiewicz</a:t>
            </a:r>
            <a:r>
              <a:rPr lang="en-US" dirty="0" smtClean="0"/>
              <a:t> (Lab Foodborne </a:t>
            </a:r>
            <a:r>
              <a:rPr lang="en-US" dirty="0" err="1" smtClean="0"/>
              <a:t>Zoonoses</a:t>
            </a:r>
            <a:r>
              <a:rPr lang="en-US" dirty="0" smtClean="0"/>
              <a:t>, PHAC)</a:t>
            </a:r>
          </a:p>
          <a:p>
            <a:pPr lvl="1"/>
            <a:r>
              <a:rPr lang="en-US" dirty="0" smtClean="0"/>
              <a:t>Fiona Brinkman (SFU)</a:t>
            </a:r>
          </a:p>
          <a:p>
            <a:pPr lvl="1"/>
            <a:r>
              <a:rPr lang="en-US" dirty="0" smtClean="0"/>
              <a:t>William Hsiao (BCCDC)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1013" y="151436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INESC</a:t>
            </a:r>
            <a:r>
              <a:rPr lang="en-US" dirty="0"/>
              <a:t>-ID Members:</a:t>
            </a:r>
          </a:p>
          <a:p>
            <a:pPr lvl="1"/>
            <a:r>
              <a:rPr lang="en-US" dirty="0" err="1"/>
              <a:t>Alexandre</a:t>
            </a:r>
            <a:r>
              <a:rPr lang="en-US" dirty="0"/>
              <a:t> Francisco</a:t>
            </a:r>
          </a:p>
          <a:p>
            <a:pPr lvl="1"/>
            <a:r>
              <a:rPr lang="en-US" dirty="0" err="1"/>
              <a:t>Cátia</a:t>
            </a:r>
            <a:r>
              <a:rPr lang="en-US" dirty="0"/>
              <a:t> </a:t>
            </a:r>
            <a:r>
              <a:rPr lang="en-US" dirty="0" err="1" smtClean="0"/>
              <a:t>Vaz</a:t>
            </a:r>
            <a:endParaRPr lang="en-US" dirty="0" smtClean="0"/>
          </a:p>
          <a:p>
            <a:pPr lvl="1"/>
            <a:r>
              <a:rPr lang="en-US" dirty="0" smtClean="0"/>
              <a:t>Pedro Tiago </a:t>
            </a:r>
            <a:r>
              <a:rPr lang="en-US" dirty="0" err="1" smtClean="0"/>
              <a:t>Monteiro</a:t>
            </a:r>
            <a:endParaRPr lang="en-US" dirty="0"/>
          </a:p>
        </p:txBody>
      </p:sp>
      <p:pic>
        <p:nvPicPr>
          <p:cNvPr id="6" name="Picture 5" descr="screen-capture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657600"/>
            <a:ext cx="3430172" cy="111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65729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INTEGRATED RAPID INFECTIOUS DISEASE ANALYSIS</a:t>
            </a:r>
          </a:p>
        </p:txBody>
      </p:sp>
    </p:spTree>
    <p:extLst>
      <p:ext uri="{BB962C8B-B14F-4D97-AF65-F5344CB8AC3E}">
        <p14:creationId xmlns:p14="http://schemas.microsoft.com/office/powerpoint/2010/main" val="18957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MLST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5533"/>
            <a:ext cx="365283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089400" y="1914282"/>
            <a:ext cx="4832350" cy="321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To each unique gene sequence (allele) </a:t>
            </a:r>
          </a:p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is attributed an integer ID, </a:t>
            </a:r>
          </a:p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by comparison with online DBs </a:t>
            </a:r>
            <a:endParaRPr lang="en-US" sz="200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endParaRPr lang="en-US" sz="2000" dirty="0">
              <a:solidFill>
                <a:srgbClr val="000000"/>
              </a:solidFill>
              <a:latin typeface="Trebuchet MS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Allelic profile: </a:t>
            </a:r>
            <a:endParaRPr lang="en-US" sz="200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   12 - 9 - 11 - 7 - 11 - 20 - 3</a:t>
            </a:r>
            <a:endParaRPr lang="en-US" sz="200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 </a:t>
            </a:r>
            <a:endParaRPr lang="en-US" sz="200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 dirty="0">
                <a:solidFill>
                  <a:srgbClr val="000000"/>
                </a:solidFill>
                <a:latin typeface="Trebuchet MS" charset="0"/>
                <a:cs typeface="Arial" charset="0"/>
              </a:rPr>
              <a:t>Each allelic profile, aka ST, is unequivocally identified by an integer</a:t>
            </a:r>
            <a:r>
              <a:rPr lang="en-US" sz="2000" dirty="0" smtClean="0">
                <a:solidFill>
                  <a:srgbClr val="000000"/>
                </a:solidFill>
                <a:latin typeface="Trebuchet MS" charset="0"/>
                <a:cs typeface="Arial" charset="0"/>
              </a:rPr>
              <a:t>.</a:t>
            </a:r>
          </a:p>
          <a:p>
            <a:pPr eaLnBrk="1" hangingPunct="1">
              <a:lnSpc>
                <a:spcPct val="95000"/>
              </a:lnSpc>
            </a:pPr>
            <a:endParaRPr lang="en-US" sz="2000" dirty="0">
              <a:solidFill>
                <a:srgbClr val="000000"/>
              </a:solidFill>
              <a:latin typeface="Trebuchet MS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 dirty="0" smtClean="0">
                <a:solidFill>
                  <a:srgbClr val="000000"/>
                </a:solidFill>
                <a:latin typeface="Trebuchet MS" charset="0"/>
                <a:cs typeface="Arial" charset="0"/>
              </a:rPr>
              <a:t>MLST </a:t>
            </a:r>
            <a:r>
              <a:rPr lang="en-US" sz="2000" dirty="0" err="1" smtClean="0">
                <a:solidFill>
                  <a:srgbClr val="000000"/>
                </a:solidFill>
                <a:latin typeface="Trebuchet MS" charset="0"/>
                <a:cs typeface="Arial" charset="0"/>
              </a:rPr>
              <a:t>Strenght</a:t>
            </a:r>
            <a:r>
              <a:rPr lang="en-US" sz="2000" dirty="0" smtClean="0">
                <a:solidFill>
                  <a:srgbClr val="000000"/>
                </a:solidFill>
                <a:latin typeface="Trebuchet MS" charset="0"/>
                <a:cs typeface="Arial" charset="0"/>
              </a:rPr>
              <a:t>: </a:t>
            </a:r>
            <a:r>
              <a:rPr lang="en-US" sz="2000" b="1" dirty="0" smtClean="0">
                <a:solidFill>
                  <a:srgbClr val="000000"/>
                </a:solidFill>
                <a:latin typeface="Trebuchet MS" charset="0"/>
                <a:cs typeface="Arial" charset="0"/>
              </a:rPr>
              <a:t>Common </a:t>
            </a:r>
            <a:r>
              <a:rPr lang="en-US" sz="2000" b="1" dirty="0" err="1" smtClean="0">
                <a:solidFill>
                  <a:srgbClr val="000000"/>
                </a:solidFill>
                <a:latin typeface="Trebuchet MS" charset="0"/>
                <a:cs typeface="Arial" charset="0"/>
              </a:rPr>
              <a:t>Nomeclature</a:t>
            </a:r>
            <a:r>
              <a:rPr lang="en-US" sz="2000" b="1" dirty="0" smtClean="0">
                <a:solidFill>
                  <a:srgbClr val="000000"/>
                </a:solidFill>
                <a:latin typeface="Trebuchet MS" charset="0"/>
                <a:cs typeface="Arial" charset="0"/>
              </a:rPr>
              <a:t>!</a:t>
            </a:r>
            <a:endParaRPr lang="en-US" sz="2000" b="1" dirty="0">
              <a:solidFill>
                <a:srgbClr val="000000"/>
              </a:solidFill>
              <a:latin typeface="Trebuchet MS" charset="0"/>
              <a:cs typeface="Arial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33400" y="5486400"/>
            <a:ext cx="439737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Single locus variant (SLV): 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Double locus variant (DLV):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Triple locus variant (TLV):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089400" y="5486400"/>
            <a:ext cx="522288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12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12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597400" y="5486400"/>
            <a:ext cx="7620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</a:t>
            </a:r>
            <a:r>
              <a:rPr lang="en-US" sz="2000" b="1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</a:t>
            </a:r>
            <a:r>
              <a:rPr lang="en-US" sz="2000" b="1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</a:t>
            </a:r>
            <a:r>
              <a:rPr lang="en-US" sz="2000" b="1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308600" y="5486400"/>
            <a:ext cx="7620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- 11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- 11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- 11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019800" y="5486400"/>
            <a:ext cx="7620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- 7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</a:t>
            </a:r>
            <a:r>
              <a:rPr lang="en-US" sz="2000" b="1">
                <a:solidFill>
                  <a:srgbClr val="000000"/>
                </a:solidFill>
                <a:latin typeface="Arial" charset="0"/>
                <a:cs typeface="Arial" charset="0"/>
              </a:rPr>
              <a:t>11</a:t>
            </a:r>
            <a:endParaRPr lang="en-US" sz="20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</a:t>
            </a:r>
            <a:r>
              <a:rPr lang="en-US" sz="2000" b="1">
                <a:solidFill>
                  <a:srgbClr val="000000"/>
                </a:solidFill>
                <a:latin typeface="Arial" charset="0"/>
                <a:cs typeface="Arial" charset="0"/>
              </a:rPr>
              <a:t>11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731000" y="5486400"/>
            <a:ext cx="7620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- 11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- 11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- 11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442200" y="5486400"/>
            <a:ext cx="7620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- 20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- 20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</a:t>
            </a:r>
            <a:r>
              <a:rPr lang="en-US" sz="2000" b="1">
                <a:solidFill>
                  <a:srgbClr val="000000"/>
                </a:solidFill>
                <a:latin typeface="Arial" charset="0"/>
                <a:cs typeface="Arial" charset="0"/>
              </a:rPr>
              <a:t>2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8153400" y="5486400"/>
            <a:ext cx="7620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- 3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- 3</a:t>
            </a:r>
          </a:p>
          <a:p>
            <a:pPr eaLnBrk="1" hangingPunct="1">
              <a:lnSpc>
                <a:spcPct val="95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- 3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914400" y="2438400"/>
            <a:ext cx="2508250" cy="79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sz="2700">
                <a:solidFill>
                  <a:srgbClr val="000000"/>
                </a:solidFill>
                <a:latin typeface="Trebuchet MS" charset="0"/>
                <a:cs typeface="Arial" charset="0"/>
              </a:rPr>
              <a:t>Bacterial </a:t>
            </a:r>
            <a:endParaRPr lang="en-US">
              <a:solidFill>
                <a:srgbClr val="000000"/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lnSpc>
                <a:spcPct val="95000"/>
              </a:lnSpc>
            </a:pPr>
            <a:r>
              <a:rPr lang="en-US" sz="2700">
                <a:solidFill>
                  <a:srgbClr val="000000"/>
                </a:solidFill>
                <a:latin typeface="Trebuchet MS" charset="0"/>
                <a:cs typeface="Arial" charset="0"/>
              </a:rPr>
              <a:t>chromosome</a:t>
            </a:r>
          </a:p>
        </p:txBody>
      </p:sp>
    </p:spTree>
    <p:extLst>
      <p:ext uri="{BB962C8B-B14F-4D97-AF65-F5344CB8AC3E}">
        <p14:creationId xmlns:p14="http://schemas.microsoft.com/office/powerpoint/2010/main" val="20902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MLST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08491"/>
            <a:ext cx="8229600" cy="4625609"/>
          </a:xfrm>
        </p:spPr>
        <p:txBody>
          <a:bodyPr/>
          <a:lstStyle/>
          <a:p>
            <a:r>
              <a:rPr lang="en-US" dirty="0" smtClean="0"/>
              <a:t>MLST – based on internal fragments of  seven* housekeeping genes (~400-700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3830" y="6488668"/>
            <a:ext cx="411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*in the great majority of current schemas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2200" y="2882900"/>
            <a:ext cx="55753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Housekeeping gene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32100" y="3454400"/>
            <a:ext cx="3187700" cy="4572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MLST locus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3035" y="4381500"/>
            <a:ext cx="684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Housekeeping genes : Present in all the strains </a:t>
            </a:r>
          </a:p>
          <a:p>
            <a:r>
              <a:rPr lang="en-US" sz="2400" dirty="0" smtClean="0"/>
              <a:t>Locus Size : based on the PCR product size limitation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60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SNP approaches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5600" y="2424113"/>
            <a:ext cx="231775" cy="2206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7038" y="2687638"/>
            <a:ext cx="233362" cy="2206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6288" y="2617788"/>
            <a:ext cx="233362" cy="2222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3888" y="2424113"/>
            <a:ext cx="233362" cy="2206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6978" y="2500740"/>
            <a:ext cx="1060342" cy="42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713711" y="2441451"/>
            <a:ext cx="1060342" cy="42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38513" y="25606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90913" y="27130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43313" y="28654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95713" y="30178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48113" y="31702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00513" y="33226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30488" y="25606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82888" y="27130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35288" y="28654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87688" y="30178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40088" y="31702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92488" y="332263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7"/>
          <p:cNvSpPr txBox="1">
            <a:spLocks noChangeArrowheads="1"/>
          </p:cNvSpPr>
          <p:nvPr/>
        </p:nvSpPr>
        <p:spPr bwMode="auto">
          <a:xfrm>
            <a:off x="227013" y="2063750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sample</a:t>
            </a:r>
          </a:p>
        </p:txBody>
      </p:sp>
      <p:sp>
        <p:nvSpPr>
          <p:cNvPr id="24" name="TextBox 49"/>
          <p:cNvSpPr txBox="1">
            <a:spLocks noChangeArrowheads="1"/>
          </p:cNvSpPr>
          <p:nvPr/>
        </p:nvSpPr>
        <p:spPr bwMode="auto">
          <a:xfrm>
            <a:off x="1404938" y="2884488"/>
            <a:ext cx="636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NGS</a:t>
            </a:r>
          </a:p>
          <a:p>
            <a:pPr eaLnBrk="1" hangingPunct="1"/>
            <a:r>
              <a:rPr lang="en-US" sz="1800"/>
              <a:t>WGS</a:t>
            </a: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2913063" y="2063750"/>
            <a:ext cx="658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reads</a:t>
            </a:r>
          </a:p>
        </p:txBody>
      </p:sp>
      <p:sp>
        <p:nvSpPr>
          <p:cNvPr id="26" name="TextBox 51"/>
          <p:cNvSpPr txBox="1">
            <a:spLocks noChangeArrowheads="1"/>
          </p:cNvSpPr>
          <p:nvPr/>
        </p:nvSpPr>
        <p:spPr bwMode="auto">
          <a:xfrm>
            <a:off x="4495800" y="2952750"/>
            <a:ext cx="1973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Mapping to reference</a:t>
            </a:r>
          </a:p>
        </p:txBody>
      </p:sp>
      <p:sp>
        <p:nvSpPr>
          <p:cNvPr id="27" name="Folded Corner 26"/>
          <p:cNvSpPr/>
          <p:nvPr/>
        </p:nvSpPr>
        <p:spPr>
          <a:xfrm>
            <a:off x="6605588" y="2179638"/>
            <a:ext cx="927100" cy="762000"/>
          </a:xfrm>
          <a:prstGeom prst="foldedCorner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6605588" y="1787525"/>
            <a:ext cx="2372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VCF/</a:t>
            </a:r>
            <a:r>
              <a:rPr lang="en-US" sz="1800" dirty="0" err="1" smtClean="0"/>
              <a:t>Fasta</a:t>
            </a:r>
            <a:r>
              <a:rPr lang="en-US" sz="1800" dirty="0" smtClean="0"/>
              <a:t> </a:t>
            </a:r>
            <a:r>
              <a:rPr lang="en-US" sz="1800" dirty="0"/>
              <a:t>File with SNPs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378766" y="3530600"/>
            <a:ext cx="260530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97513" y="3661305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9913" y="3720572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92800" y="389360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9913" y="3813705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92800" y="3949171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45200" y="404600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921376" y="3648076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3776" y="3707343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16663" y="3880379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073776" y="3800476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316663" y="3935942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878110" y="3665010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030510" y="3724277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273397" y="3897313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030510" y="3817410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73397" y="3952876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425797" y="366024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78197" y="3719515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821084" y="3892551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78197" y="381264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821084" y="3948114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335310" y="4032781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487710" y="4092048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30597" y="4265084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487710" y="4185181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730597" y="4320647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07944" y="3655486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547908" y="3724277"/>
            <a:ext cx="39528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4488" y="3935942"/>
            <a:ext cx="6261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SNP approaches: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Needs a reference strain: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Outbreak determination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Comparative studies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Monomorphic (Clonal) species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Recombination/Horizontal gene transfer is a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Difficult to create a nomenclature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Gene-by-gene approaches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06425" y="4170528"/>
            <a:ext cx="977900" cy="1036637"/>
          </a:xfrm>
          <a:prstGeom prst="can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658229" y="4683920"/>
            <a:ext cx="328086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Central nomenclature server:</a:t>
            </a:r>
          </a:p>
          <a:p>
            <a:pPr eaLnBrk="1" hangingPunct="1"/>
            <a:r>
              <a:rPr lang="en-US" sz="1600" dirty="0"/>
              <a:t>Schemas, Allele definitions and identifiers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16638" y="2417928"/>
            <a:ext cx="1003300" cy="127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73063" y="2259178"/>
            <a:ext cx="233362" cy="2222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6088" y="2522703"/>
            <a:ext cx="231775" cy="2206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3750" y="2452853"/>
            <a:ext cx="233363" cy="2222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350" y="2259178"/>
            <a:ext cx="233363" cy="2222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374950" y="2336041"/>
            <a:ext cx="1060342" cy="42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731683" y="2403033"/>
            <a:ext cx="1060342" cy="42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30988" y="2663990"/>
            <a:ext cx="1001712" cy="1111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72338" y="2441740"/>
            <a:ext cx="1001712" cy="1111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55975" y="23957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08375" y="25481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60775" y="27005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13175" y="28529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65575" y="30053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17975" y="31577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47950" y="23957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00350" y="25481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52750" y="27005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05150" y="28529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57550" y="30053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09950" y="3157703"/>
            <a:ext cx="39528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17"/>
          <p:cNvSpPr txBox="1">
            <a:spLocks noChangeArrowheads="1"/>
          </p:cNvSpPr>
          <p:nvPr/>
        </p:nvSpPr>
        <p:spPr bwMode="auto">
          <a:xfrm>
            <a:off x="244475" y="1898815"/>
            <a:ext cx="795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sample</a:t>
            </a:r>
          </a:p>
        </p:txBody>
      </p:sp>
      <p:sp>
        <p:nvSpPr>
          <p:cNvPr id="29" name="TextBox 49"/>
          <p:cNvSpPr txBox="1">
            <a:spLocks noChangeArrowheads="1"/>
          </p:cNvSpPr>
          <p:nvPr/>
        </p:nvSpPr>
        <p:spPr bwMode="auto">
          <a:xfrm>
            <a:off x="1423988" y="2719553"/>
            <a:ext cx="636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NGS</a:t>
            </a:r>
          </a:p>
          <a:p>
            <a:pPr eaLnBrk="1" hangingPunct="1"/>
            <a:r>
              <a:rPr lang="en-US" sz="1800" dirty="0"/>
              <a:t>WGS</a:t>
            </a:r>
          </a:p>
        </p:txBody>
      </p: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2932113" y="1898815"/>
            <a:ext cx="65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reads</a:t>
            </a:r>
          </a:p>
        </p:txBody>
      </p:sp>
      <p:sp>
        <p:nvSpPr>
          <p:cNvPr id="31" name="TextBox 51"/>
          <p:cNvSpPr txBox="1">
            <a:spLocks noChangeArrowheads="1"/>
          </p:cNvSpPr>
          <p:nvPr/>
        </p:nvSpPr>
        <p:spPr bwMode="auto">
          <a:xfrm>
            <a:off x="4878388" y="2759240"/>
            <a:ext cx="984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assembly</a:t>
            </a:r>
          </a:p>
        </p:txBody>
      </p:sp>
      <p:sp>
        <p:nvSpPr>
          <p:cNvPr id="32" name="TextBox 52"/>
          <p:cNvSpPr txBox="1">
            <a:spLocks noChangeArrowheads="1"/>
          </p:cNvSpPr>
          <p:nvPr/>
        </p:nvSpPr>
        <p:spPr bwMode="auto">
          <a:xfrm>
            <a:off x="6627813" y="1957553"/>
            <a:ext cx="784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contigs</a:t>
            </a:r>
          </a:p>
        </p:txBody>
      </p:sp>
      <p:sp>
        <p:nvSpPr>
          <p:cNvPr id="33" name="Left Arrow 32"/>
          <p:cNvSpPr/>
          <p:nvPr/>
        </p:nvSpPr>
        <p:spPr>
          <a:xfrm rot="20666791">
            <a:off x="2434337" y="3347536"/>
            <a:ext cx="4594691" cy="37282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441462">
            <a:off x="1289929" y="5404648"/>
            <a:ext cx="1060342" cy="42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22"/>
          <p:cNvSpPr txBox="1">
            <a:spLocks noChangeArrowheads="1"/>
          </p:cNvSpPr>
          <p:nvPr/>
        </p:nvSpPr>
        <p:spPr bwMode="auto">
          <a:xfrm>
            <a:off x="2435225" y="5661190"/>
            <a:ext cx="252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Output :Allelic Profile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0428" y="3396848"/>
            <a:ext cx="38751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Gene-by-gene approaches: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need for reference strain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Buffers recombination effect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Simpler to create a nomenclature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Population structure of non-monomorphic species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Multiple Schemas can be defined for a single </a:t>
            </a:r>
            <a:r>
              <a:rPr lang="en-US" dirty="0" smtClean="0"/>
              <a:t>species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Assembly based : slower than mapping but easier to compare (need to run only once)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3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genome ? What Core genome?</a:t>
            </a:r>
            <a:endParaRPr lang="en-US" dirty="0"/>
          </a:p>
        </p:txBody>
      </p:sp>
      <p:pic>
        <p:nvPicPr>
          <p:cNvPr id="4" name="Picture 3" descr="screen-capture-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038"/>
            <a:ext cx="6489700" cy="51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wgMLST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0367" y="2094686"/>
            <a:ext cx="9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6538" y="2596027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30367" y="3075509"/>
            <a:ext cx="9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58027" y="3553289"/>
            <a:ext cx="92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4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74198" y="4054630"/>
            <a:ext cx="9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5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944592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509400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074208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39016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203824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768632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333440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898248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463056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7027868" y="453411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958027" y="4534112"/>
            <a:ext cx="9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6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936955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066571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631379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196187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760995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890611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455419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020231" y="4051782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944592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509400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074208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639016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203824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768632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33440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898248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463056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27868" y="3605094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49796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079412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209028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73836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903452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468260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033072" y="317506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942159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071775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636583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4201391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331007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895815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6460623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025435" y="2692739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949796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079412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644220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4209028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773836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338644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903452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6468260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033072" y="2246051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947617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L0</a:t>
            </a:r>
            <a:endParaRPr lang="en-US" sz="1600" dirty="0"/>
          </a:p>
        </p:txBody>
      </p:sp>
      <p:sp>
        <p:nvSpPr>
          <p:cNvPr id="132" name="Rectangle 131"/>
          <p:cNvSpPr/>
          <p:nvPr/>
        </p:nvSpPr>
        <p:spPr>
          <a:xfrm>
            <a:off x="2512425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L1</a:t>
            </a:r>
            <a:endParaRPr lang="en-US" sz="1600" dirty="0"/>
          </a:p>
        </p:txBody>
      </p:sp>
      <p:sp>
        <p:nvSpPr>
          <p:cNvPr id="133" name="Rectangle 132"/>
          <p:cNvSpPr/>
          <p:nvPr/>
        </p:nvSpPr>
        <p:spPr>
          <a:xfrm>
            <a:off x="3077233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L2</a:t>
            </a:r>
            <a:endParaRPr lang="en-US" sz="1600" dirty="0"/>
          </a:p>
        </p:txBody>
      </p:sp>
      <p:sp>
        <p:nvSpPr>
          <p:cNvPr id="134" name="Rectangle 133"/>
          <p:cNvSpPr/>
          <p:nvPr/>
        </p:nvSpPr>
        <p:spPr>
          <a:xfrm>
            <a:off x="3642041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L3</a:t>
            </a:r>
            <a:endParaRPr lang="en-US" sz="1600" dirty="0"/>
          </a:p>
        </p:txBody>
      </p:sp>
      <p:sp>
        <p:nvSpPr>
          <p:cNvPr id="135" name="Rectangle 134"/>
          <p:cNvSpPr/>
          <p:nvPr/>
        </p:nvSpPr>
        <p:spPr>
          <a:xfrm>
            <a:off x="4206849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L4</a:t>
            </a:r>
            <a:endParaRPr lang="en-US" sz="1600" dirty="0"/>
          </a:p>
        </p:txBody>
      </p:sp>
      <p:sp>
        <p:nvSpPr>
          <p:cNvPr id="136" name="Rectangle 135"/>
          <p:cNvSpPr/>
          <p:nvPr/>
        </p:nvSpPr>
        <p:spPr>
          <a:xfrm>
            <a:off x="4771657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L5</a:t>
            </a:r>
            <a:endParaRPr lang="en-US" sz="1600" dirty="0"/>
          </a:p>
        </p:txBody>
      </p:sp>
      <p:sp>
        <p:nvSpPr>
          <p:cNvPr id="137" name="Rectangle 136"/>
          <p:cNvSpPr/>
          <p:nvPr/>
        </p:nvSpPr>
        <p:spPr>
          <a:xfrm>
            <a:off x="5336465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L6</a:t>
            </a:r>
            <a:endParaRPr lang="en-US" sz="1600" dirty="0"/>
          </a:p>
        </p:txBody>
      </p:sp>
      <p:sp>
        <p:nvSpPr>
          <p:cNvPr id="138" name="Rectangle 137"/>
          <p:cNvSpPr/>
          <p:nvPr/>
        </p:nvSpPr>
        <p:spPr>
          <a:xfrm>
            <a:off x="5901273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L7</a:t>
            </a:r>
            <a:endParaRPr lang="en-US" sz="1600" dirty="0"/>
          </a:p>
        </p:txBody>
      </p:sp>
      <p:sp>
        <p:nvSpPr>
          <p:cNvPr id="139" name="Rectangle 138"/>
          <p:cNvSpPr/>
          <p:nvPr/>
        </p:nvSpPr>
        <p:spPr>
          <a:xfrm>
            <a:off x="6466081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L8</a:t>
            </a:r>
            <a:endParaRPr lang="en-US" sz="1600" dirty="0"/>
          </a:p>
        </p:txBody>
      </p:sp>
      <p:sp>
        <p:nvSpPr>
          <p:cNvPr id="140" name="Rectangle 139"/>
          <p:cNvSpPr/>
          <p:nvPr/>
        </p:nvSpPr>
        <p:spPr>
          <a:xfrm>
            <a:off x="7030893" y="1720937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L9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286933" y="6028267"/>
            <a:ext cx="227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Genome MLST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741" y="5323933"/>
            <a:ext cx="57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Starting from Draft Genomes (reads assembled to </a:t>
            </a:r>
            <a:r>
              <a:rPr lang="en-US" dirty="0" err="1" smtClean="0"/>
              <a:t>contigs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Genomes and Loci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7605" y="2064872"/>
            <a:ext cx="9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3776" y="2566213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77605" y="3045695"/>
            <a:ext cx="9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05265" y="3523475"/>
            <a:ext cx="92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4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21436" y="4024816"/>
            <a:ext cx="9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5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791830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790391" y="4504298"/>
            <a:ext cx="408227" cy="3175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354464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300675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007815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61664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358434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602294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167102" y="4504298"/>
            <a:ext cx="408227" cy="3175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731914" y="450429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05265" y="4504298"/>
            <a:ext cx="9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Strain 6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784193" y="4021968"/>
            <a:ext cx="408227" cy="3175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346827" y="402196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293038" y="402196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00178" y="402196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854027" y="402196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94657" y="4021968"/>
            <a:ext cx="408227" cy="317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159465" y="4021968"/>
            <a:ext cx="408227" cy="3175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724277" y="4021968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791830" y="3575280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790391" y="3575280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354464" y="3575280"/>
            <a:ext cx="408227" cy="3175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300675" y="3575280"/>
            <a:ext cx="408227" cy="3175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007815" y="3575280"/>
            <a:ext cx="408227" cy="31752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861664" y="3575280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358434" y="3575280"/>
            <a:ext cx="408227" cy="3175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602294" y="3575280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67102" y="3575280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4731914" y="3575280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797034" y="3145255"/>
            <a:ext cx="408227" cy="3175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359668" y="314525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013019" y="3145255"/>
            <a:ext cx="408227" cy="31752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866868" y="3145255"/>
            <a:ext cx="408227" cy="3175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607498" y="314525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172306" y="3145255"/>
            <a:ext cx="408227" cy="31752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37118" y="314525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789397" y="266292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352031" y="266292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298242" y="2662925"/>
            <a:ext cx="408227" cy="3175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005382" y="2662925"/>
            <a:ext cx="408227" cy="31752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7356001" y="266292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599861" y="2662925"/>
            <a:ext cx="408227" cy="317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164669" y="266292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729481" y="2662925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797034" y="2216237"/>
            <a:ext cx="408227" cy="3175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2359668" y="2216237"/>
            <a:ext cx="408227" cy="3175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305879" y="2216237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013019" y="2216237"/>
            <a:ext cx="408227" cy="31752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866868" y="2216237"/>
            <a:ext cx="408227" cy="3175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363638" y="2216237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07498" y="2216237"/>
            <a:ext cx="408227" cy="3175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172306" y="2216237"/>
            <a:ext cx="408227" cy="3175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737118" y="2216237"/>
            <a:ext cx="408227" cy="31752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794855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L1</a:t>
            </a:r>
            <a:endParaRPr lang="en-US" sz="1600" dirty="0"/>
          </a:p>
        </p:txBody>
      </p:sp>
      <p:sp>
        <p:nvSpPr>
          <p:cNvPr id="132" name="Rectangle 131"/>
          <p:cNvSpPr/>
          <p:nvPr/>
        </p:nvSpPr>
        <p:spPr>
          <a:xfrm>
            <a:off x="5793416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L2</a:t>
            </a:r>
            <a:endParaRPr lang="en-US" sz="1600" dirty="0"/>
          </a:p>
        </p:txBody>
      </p:sp>
      <p:sp>
        <p:nvSpPr>
          <p:cNvPr id="133" name="Rectangle 132"/>
          <p:cNvSpPr/>
          <p:nvPr/>
        </p:nvSpPr>
        <p:spPr>
          <a:xfrm>
            <a:off x="2357489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L2</a:t>
            </a:r>
            <a:endParaRPr lang="en-US" sz="1600" dirty="0"/>
          </a:p>
        </p:txBody>
      </p:sp>
      <p:sp>
        <p:nvSpPr>
          <p:cNvPr id="134" name="Rectangle 133"/>
          <p:cNvSpPr/>
          <p:nvPr/>
        </p:nvSpPr>
        <p:spPr>
          <a:xfrm>
            <a:off x="6303700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L3</a:t>
            </a:r>
            <a:endParaRPr lang="en-US" sz="1600" dirty="0"/>
          </a:p>
        </p:txBody>
      </p:sp>
      <p:sp>
        <p:nvSpPr>
          <p:cNvPr id="135" name="Rectangle 134"/>
          <p:cNvSpPr/>
          <p:nvPr/>
        </p:nvSpPr>
        <p:spPr>
          <a:xfrm>
            <a:off x="3010840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L4</a:t>
            </a:r>
            <a:endParaRPr lang="en-US" sz="1600" dirty="0"/>
          </a:p>
        </p:txBody>
      </p:sp>
      <p:sp>
        <p:nvSpPr>
          <p:cNvPr id="136" name="Rectangle 135"/>
          <p:cNvSpPr/>
          <p:nvPr/>
        </p:nvSpPr>
        <p:spPr>
          <a:xfrm>
            <a:off x="6864689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L5</a:t>
            </a:r>
            <a:endParaRPr lang="en-US" sz="1600" dirty="0"/>
          </a:p>
        </p:txBody>
      </p:sp>
      <p:sp>
        <p:nvSpPr>
          <p:cNvPr id="137" name="Rectangle 136"/>
          <p:cNvSpPr/>
          <p:nvPr/>
        </p:nvSpPr>
        <p:spPr>
          <a:xfrm>
            <a:off x="7361459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L6</a:t>
            </a:r>
            <a:endParaRPr lang="en-US" sz="1600" dirty="0"/>
          </a:p>
        </p:txBody>
      </p:sp>
      <p:sp>
        <p:nvSpPr>
          <p:cNvPr id="138" name="Rectangle 137"/>
          <p:cNvSpPr/>
          <p:nvPr/>
        </p:nvSpPr>
        <p:spPr>
          <a:xfrm>
            <a:off x="3605319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L7</a:t>
            </a:r>
            <a:endParaRPr lang="en-US" sz="1600" dirty="0"/>
          </a:p>
        </p:txBody>
      </p:sp>
      <p:sp>
        <p:nvSpPr>
          <p:cNvPr id="139" name="Rectangle 138"/>
          <p:cNvSpPr/>
          <p:nvPr/>
        </p:nvSpPr>
        <p:spPr>
          <a:xfrm>
            <a:off x="4170127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L8</a:t>
            </a:r>
            <a:endParaRPr lang="en-US" sz="1600" dirty="0"/>
          </a:p>
        </p:txBody>
      </p:sp>
      <p:sp>
        <p:nvSpPr>
          <p:cNvPr id="140" name="Rectangle 139"/>
          <p:cNvSpPr/>
          <p:nvPr/>
        </p:nvSpPr>
        <p:spPr>
          <a:xfrm>
            <a:off x="4734939" y="1691123"/>
            <a:ext cx="408227" cy="3175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L9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010787" y="4941682"/>
            <a:ext cx="2569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Genome -&gt; </a:t>
            </a:r>
            <a:r>
              <a:rPr lang="en-US" dirty="0" err="1" smtClean="0"/>
              <a:t>cgMLST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786779" y="4941682"/>
            <a:ext cx="197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Accessory genome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907" y="5441196"/>
            <a:ext cx="818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Core Genome+ Accessory Genome = </a:t>
            </a:r>
            <a:r>
              <a:rPr lang="en-US" sz="2400" b="1" dirty="0" err="1" smtClean="0"/>
              <a:t>PanGenome</a:t>
            </a:r>
            <a:r>
              <a:rPr lang="en-US" sz="2400" b="1" dirty="0" smtClean="0"/>
              <a:t> -&gt; </a:t>
            </a:r>
            <a:r>
              <a:rPr lang="en-US" sz="2400" b="1" dirty="0" err="1" smtClean="0"/>
              <a:t>wgMLST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780" y="6279396"/>
            <a:ext cx="890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….But  what is a locus? How we define them and create a schema?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39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4" grpId="0"/>
      <p:bldP spid="4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7158</TotalTime>
  <Words>1444</Words>
  <Application>Microsoft Macintosh PowerPoint</Application>
  <PresentationFormat>On-screen Show (4:3)</PresentationFormat>
  <Paragraphs>326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 Black</vt:lpstr>
      <vt:lpstr>Arial Narrow</vt:lpstr>
      <vt:lpstr>Calibri</vt:lpstr>
      <vt:lpstr>Corbel</vt:lpstr>
      <vt:lpstr>Droid Sans Fallback</vt:lpstr>
      <vt:lpstr>ＭＳ Ｐゴシック</vt:lpstr>
      <vt:lpstr>Times New Roman</vt:lpstr>
      <vt:lpstr>Trebuchet MS</vt:lpstr>
      <vt:lpstr>Wingdings</vt:lpstr>
      <vt:lpstr>Wingdings 2</vt:lpstr>
      <vt:lpstr>Wingdings 3</vt:lpstr>
      <vt:lpstr>Arial</vt:lpstr>
      <vt:lpstr>Module</vt:lpstr>
      <vt:lpstr> MLST and its evolution     to cgMLST/wgMLST </vt:lpstr>
      <vt:lpstr>MultiLocus Sequencing Typing</vt:lpstr>
      <vt:lpstr>MLST</vt:lpstr>
      <vt:lpstr>MLST technique</vt:lpstr>
      <vt:lpstr>NGS SNP approaches</vt:lpstr>
      <vt:lpstr>Gene-by-gene approaches</vt:lpstr>
      <vt:lpstr>Core genome ? What Core genome?</vt:lpstr>
      <vt:lpstr>wgMLST</vt:lpstr>
      <vt:lpstr>Genomes and Loci </vt:lpstr>
      <vt:lpstr>Loci in wgMLST</vt:lpstr>
      <vt:lpstr>Annotated Draft Genomes</vt:lpstr>
      <vt:lpstr>wgMLST schema creation</vt:lpstr>
      <vt:lpstr>Loci in wgMLST</vt:lpstr>
      <vt:lpstr>Loci in wgMLST</vt:lpstr>
      <vt:lpstr>wgMLST schema</vt:lpstr>
      <vt:lpstr>Comparing NGS data to the schema</vt:lpstr>
      <vt:lpstr>Gene-by-gene: Available tools</vt:lpstr>
      <vt:lpstr>Gene-by-gene allele calling</vt:lpstr>
      <vt:lpstr>Gene-by-gene allele calling</vt:lpstr>
      <vt:lpstr>chewBACCA  (chewbbaca’s cousin)</vt:lpstr>
      <vt:lpstr>chewBBACA (BSR Based Allele Calling Algorithm)</vt:lpstr>
      <vt:lpstr>Problems in allele calling - LOT</vt:lpstr>
      <vt:lpstr>Allele call outputs</vt:lpstr>
      <vt:lpstr>Problems in allele calling</vt:lpstr>
      <vt:lpstr>Minimum Spanning Tree</vt:lpstr>
      <vt:lpstr>Conclusions</vt:lpstr>
      <vt:lpstr>Acknowledgments</vt:lpstr>
    </vt:vector>
  </TitlesOfParts>
  <Company>Faculdade de Medicina, Universidade de Lisboa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 MLST:  the challenge of consistency. </dc:title>
  <dc:creator>João Carriço</dc:creator>
  <cp:lastModifiedBy>Joao Andre Nogueira Custodio Carriço</cp:lastModifiedBy>
  <cp:revision>304</cp:revision>
  <dcterms:created xsi:type="dcterms:W3CDTF">2014-05-10T18:58:09Z</dcterms:created>
  <dcterms:modified xsi:type="dcterms:W3CDTF">2016-05-20T05:53:16Z</dcterms:modified>
</cp:coreProperties>
</file>